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7" r:id="rId4"/>
    <p:sldId id="277" r:id="rId5"/>
    <p:sldId id="278" r:id="rId6"/>
    <p:sldId id="284" r:id="rId7"/>
    <p:sldId id="280" r:id="rId8"/>
    <p:sldId id="279" r:id="rId9"/>
    <p:sldId id="259" r:id="rId10"/>
    <p:sldId id="265" r:id="rId11"/>
    <p:sldId id="267" r:id="rId12"/>
    <p:sldId id="260" r:id="rId13"/>
    <p:sldId id="270" r:id="rId14"/>
    <p:sldId id="281" r:id="rId15"/>
    <p:sldId id="282" r:id="rId16"/>
    <p:sldId id="283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90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neDrive\&#1048;&#1089;&#1089;&#1083;&#1077;&#1076;&#1086;&#1074;&#1072;&#1085;&#1080;&#1103;\&#1063;&#1072;&#1090;-&#1073;&#1086;&#1090;%20&#1076;&#1083;&#1103;%20&#1055;&#1077;&#1088;&#1077;&#1074;&#1077;&#1088;&#1085;&#1091;&#1090;&#1099;&#1081;%20&#1082;&#1083;&#1072;&#1089;&#1089;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neDrive\&#1048;&#1089;&#1089;&#1083;&#1077;&#1076;&#1086;&#1074;&#1072;&#1085;&#1080;&#1103;\&#1063;&#1072;&#1090;-&#1073;&#1086;&#1090;%20&#1076;&#1083;&#1103;%20&#1055;&#1077;&#1088;&#1077;&#1074;&#1077;&#1088;&#1085;&#1091;&#1090;&#1099;&#1081;%20&#1082;&#1083;&#1072;&#1089;&#1089;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Изучали </a:t>
            </a:r>
            <a:r>
              <a:rPr lang="ru-RU" b="1" dirty="0">
                <a:solidFill>
                  <a:schemeClr val="tx1"/>
                </a:solidFill>
              </a:rPr>
              <a:t>ли Вы перед занятием материал?</a:t>
            </a:r>
          </a:p>
          <a:p>
            <a:pPr>
              <a:defRPr/>
            </a:pPr>
            <a:r>
              <a:rPr lang="ru-RU" dirty="0" smtClean="0"/>
              <a:t>Процент студентов </a:t>
            </a:r>
            <a:r>
              <a:rPr lang="ru-RU" dirty="0"/>
              <a:t>(%)</a:t>
            </a:r>
          </a:p>
        </c:rich>
      </c:tx>
      <c:layout>
        <c:manualLayout>
          <c:xMode val="edge"/>
          <c:yMode val="edge"/>
          <c:x val="0.200305555555555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Лист3!$B$10</c:f>
              <c:strCache>
                <c:ptCount val="1"/>
                <c:pt idx="0">
                  <c:v>Количество студентов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Лист3!$A$11:$A$15</c:f>
              <c:strCache>
                <c:ptCount val="5"/>
                <c:pt idx="0">
                  <c:v>Не читал</c:v>
                </c:pt>
                <c:pt idx="1">
                  <c:v>Прочитал примерно 25%</c:v>
                </c:pt>
                <c:pt idx="2">
                  <c:v>Прочитал примерно 50%</c:v>
                </c:pt>
                <c:pt idx="3">
                  <c:v>Прочитал примерно 75%</c:v>
                </c:pt>
                <c:pt idx="4">
                  <c:v>Прочитал примерно 100%</c:v>
                </c:pt>
              </c:strCache>
            </c:strRef>
          </c:cat>
          <c:val>
            <c:numRef>
              <c:f>Лист3!$B$11:$B$15</c:f>
              <c:numCache>
                <c:formatCode>General</c:formatCode>
                <c:ptCount val="5"/>
                <c:pt idx="0">
                  <c:v>0.31769722814498935</c:v>
                </c:pt>
                <c:pt idx="1">
                  <c:v>0.24946695095948826</c:v>
                </c:pt>
                <c:pt idx="2">
                  <c:v>0.20895522388059701</c:v>
                </c:pt>
                <c:pt idx="3">
                  <c:v>0.11940298507462686</c:v>
                </c:pt>
                <c:pt idx="4">
                  <c:v>0.1044776119402985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748160"/>
        <c:axId val="476748552"/>
      </c:barChart>
      <c:catAx>
        <c:axId val="4767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748552"/>
        <c:crosses val="autoZero"/>
        <c:auto val="1"/>
        <c:lblAlgn val="ctr"/>
        <c:lblOffset val="100"/>
        <c:noMultiLvlLbl val="0"/>
      </c:catAx>
      <c:valAx>
        <c:axId val="47674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7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Сколько времени Вы </a:t>
            </a:r>
            <a:r>
              <a:rPr lang="ru-RU" b="1" dirty="0" smtClean="0">
                <a:solidFill>
                  <a:schemeClr val="tx1"/>
                </a:solidFill>
              </a:rPr>
              <a:t>изучали материал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r>
              <a:rPr lang="ru-RU" dirty="0" smtClean="0"/>
              <a:t>Процент студентов </a:t>
            </a:r>
            <a:r>
              <a:rPr lang="ru-RU" dirty="0"/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Лист4!$B$8</c:f>
              <c:strCache>
                <c:ptCount val="1"/>
                <c:pt idx="0">
                  <c:v>Количество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Лист4!$A$9:$A$12</c:f>
              <c:strCache>
                <c:ptCount val="4"/>
                <c:pt idx="0">
                  <c:v>До 10 минут</c:v>
                </c:pt>
                <c:pt idx="1">
                  <c:v>До 20 минут</c:v>
                </c:pt>
                <c:pt idx="2">
                  <c:v>До 30 минут</c:v>
                </c:pt>
                <c:pt idx="3">
                  <c:v>Более 30 минут</c:v>
                </c:pt>
              </c:strCache>
            </c:strRef>
          </c:cat>
          <c:val>
            <c:numRef>
              <c:f>Лист4!$B$9:$B$12</c:f>
              <c:numCache>
                <c:formatCode>General</c:formatCode>
                <c:ptCount val="4"/>
                <c:pt idx="0">
                  <c:v>0.46855345911949686</c:v>
                </c:pt>
                <c:pt idx="1">
                  <c:v>0.30503144654088049</c:v>
                </c:pt>
                <c:pt idx="2">
                  <c:v>0.12264150943396226</c:v>
                </c:pt>
                <c:pt idx="3">
                  <c:v>0.10377358490566038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60680"/>
        <c:axId val="480096456"/>
      </c:barChart>
      <c:catAx>
        <c:axId val="13476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96456"/>
        <c:crosses val="autoZero"/>
        <c:auto val="1"/>
        <c:lblAlgn val="ctr"/>
        <c:lblOffset val="100"/>
        <c:noMultiLvlLbl val="0"/>
      </c:catAx>
      <c:valAx>
        <c:axId val="48009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6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Если Вы не читали материал, то почему?</a:t>
            </a:r>
          </a:p>
          <a:p>
            <a:pPr>
              <a:defRPr/>
            </a:pPr>
            <a:r>
              <a:rPr lang="ru-RU" dirty="0"/>
              <a:t>Процент студентов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Если Вы не читали материал, то почему?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Лист1!$B$2:$B$5</c:f>
              <c:strCache>
                <c:ptCount val="4"/>
                <c:pt idx="0">
                  <c:v>Хотел, но забыл</c:v>
                </c:pt>
                <c:pt idx="1">
                  <c:v>Хотел, но не нашел времени</c:v>
                </c:pt>
                <c:pt idx="2">
                  <c:v>Посчитал, что можно обойтись без чтения материала</c:v>
                </c:pt>
                <c:pt idx="3">
                  <c:v>Остальные причины, включая отсутствие интереса</c:v>
                </c:pt>
              </c:strCache>
            </c:strRef>
          </c:cat>
          <c:val>
            <c:numRef>
              <c:f>Лист1!$A$2:$A$5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0.15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Лист1!$B$2:$B$5</c:f>
              <c:strCache>
                <c:ptCount val="4"/>
                <c:pt idx="0">
                  <c:v>Хотел, но забыл</c:v>
                </c:pt>
                <c:pt idx="1">
                  <c:v>Хотел, но не нашел времени</c:v>
                </c:pt>
                <c:pt idx="2">
                  <c:v>Посчитал, что можно обойтись без чтения материала</c:v>
                </c:pt>
                <c:pt idx="3">
                  <c:v>Остальные причины, включая отсутствие интереса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099200"/>
        <c:axId val="480103120"/>
      </c:barChart>
      <c:catAx>
        <c:axId val="480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103120"/>
        <c:crosses val="autoZero"/>
        <c:auto val="1"/>
        <c:lblAlgn val="ctr"/>
        <c:lblOffset val="100"/>
        <c:noMultiLvlLbl val="0"/>
      </c:catAx>
      <c:valAx>
        <c:axId val="4801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99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03BE14-8790-4D84-9D5E-42E2ECCFAC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DBAD5D-68B6-446A-8E2C-6F4E1702C2B4}" type="datetimeFigureOut">
              <a:rPr lang="ru-RU" smtClean="0"/>
              <a:t>21.11.2019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905001"/>
            <a:ext cx="10156371" cy="259397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РАЗРАБОТКА И ИСПОЛЬЗОВАНИЕ ЧАТ-БОТА ДЛЯ ПОВЫШЕНИЯ ЭФФЕКТИВНОСТИ МЕТОДИК </a:t>
            </a:r>
            <a:r>
              <a:rPr lang="en-US" sz="3600" b="1" dirty="0" smtClean="0"/>
              <a:t>BLENDED </a:t>
            </a:r>
            <a:r>
              <a:rPr lang="ru-RU" sz="3600" b="1" dirty="0" smtClean="0"/>
              <a:t>и «ПЕРЕВЕРНУТЫЙ КЛАСС»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Варнавский</a:t>
            </a:r>
            <a:r>
              <a:rPr lang="ru-RU" dirty="0" smtClean="0"/>
              <a:t> А.Н., МИЭМ НИУ ВШЭ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" y="109855"/>
            <a:ext cx="11854180" cy="1058545"/>
          </a:xfrm>
        </p:spPr>
        <p:txBody>
          <a:bodyPr/>
          <a:lstStyle/>
          <a:p>
            <a:pPr algn="ctr"/>
            <a:r>
              <a:rPr lang="ru-RU" sz="3600" dirty="0" smtClean="0"/>
              <a:t>Закладываемые функции чат-бота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57200" y="1200785"/>
            <a:ext cx="10151110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Пер</a:t>
            </a:r>
            <a:r>
              <a:rPr lang="ru-RU" sz="2000" dirty="0"/>
              <a:t>и</a:t>
            </a:r>
            <a:r>
              <a:rPr lang="ru-RU" sz="2000" dirty="0" smtClean="0"/>
              <a:t>одическое напоминание студенту о проведении семинара в указанное время.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Предоставление материала или ссылок на материал, который необходимо изучить при подготовке к текущему семинару.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Контроль того, осуществлялась ли работа с материалом. Выдача напоминаний, если студент не открывал материал.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Проведение тестирования для оценки изучения и понимания материала. В случае недостаточного понимания материала контроль за его повторным изучением.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Возможность задания вопросов преподавателю, как организационных, так и тех, которые могут быть разобраны на семинаре.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Диалог с ботом для получения некоторой организационной информации: некоторых типовых вопросов, расписание семинаров по дисциплине, список изучаемых тем, список литературы, накопленная оценка и т.п.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ru-RU" sz="2000" dirty="0" smtClean="0"/>
              <a:t>Сбор статистических данных о работе студента с ботом, с материалом, с тестами, вопросов, на основании чего можно сделать вывод о его готовности к занятию.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0650"/>
            <a:ext cx="10160000" cy="699770"/>
          </a:xfrm>
        </p:spPr>
        <p:txBody>
          <a:bodyPr/>
          <a:lstStyle/>
          <a:p>
            <a:pPr algn="ctr"/>
            <a:r>
              <a:rPr lang="ru-RU" sz="3600" dirty="0" smtClean="0"/>
              <a:t>Суть разработки</a:t>
            </a:r>
            <a:endParaRPr lang="ru-RU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104900"/>
            <a:ext cx="10756900" cy="553720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25000"/>
              </a:lnSpc>
              <a:buNone/>
            </a:pPr>
            <a:r>
              <a:rPr lang="ru-RU" dirty="0" smtClean="0"/>
              <a:t>На основе технологий </a:t>
            </a:r>
            <a:r>
              <a:rPr lang="en-US" dirty="0" smtClean="0"/>
              <a:t>Google</a:t>
            </a:r>
            <a:r>
              <a:rPr lang="ru-RU" dirty="0" smtClean="0"/>
              <a:t> (</a:t>
            </a:r>
            <a:r>
              <a:rPr lang="en-US" dirty="0" smtClean="0"/>
              <a:t>Docs, Sheets </a:t>
            </a:r>
            <a:r>
              <a:rPr lang="ru-RU" dirty="0" smtClean="0"/>
              <a:t>и </a:t>
            </a:r>
            <a:r>
              <a:rPr lang="en-US" dirty="0" smtClean="0"/>
              <a:t>Script):</a:t>
            </a:r>
          </a:p>
          <a:p>
            <a:pPr algn="just">
              <a:lnSpc>
                <a:spcPct val="125000"/>
              </a:lnSpc>
            </a:pPr>
            <a:r>
              <a:rPr lang="en-US" dirty="0" smtClean="0"/>
              <a:t>c</a:t>
            </a:r>
            <a:r>
              <a:rPr lang="ru-RU" dirty="0" err="1" smtClean="0"/>
              <a:t>оздана</a:t>
            </a:r>
            <a:r>
              <a:rPr lang="ru-RU" dirty="0" smtClean="0"/>
              <a:t> база данных, куда заносятся, а также могут быть импортированы наиболее часто встречающиеся организационные вопросы и вопросы по изучаемой дисциплине, ответы на них, информация о времени проведения семинаров, ссылки на материалы курса, тестовые вопросы и вопросы контроля, справочная информация</a:t>
            </a:r>
            <a:r>
              <a:rPr lang="en-US" dirty="0" smtClean="0"/>
              <a:t> </a:t>
            </a:r>
            <a:r>
              <a:rPr lang="ru-RU" dirty="0" smtClean="0"/>
              <a:t>и т.п.</a:t>
            </a:r>
          </a:p>
          <a:p>
            <a:pPr algn="just">
              <a:lnSpc>
                <a:spcPct val="125000"/>
              </a:lnSpc>
            </a:pPr>
            <a:r>
              <a:rPr lang="ru-RU" dirty="0" smtClean="0"/>
              <a:t>чат-бот </a:t>
            </a:r>
            <a:r>
              <a:rPr lang="en-US" dirty="0" smtClean="0"/>
              <a:t>Homework Schedule</a:t>
            </a:r>
            <a:r>
              <a:rPr lang="ru-RU" dirty="0" smtClean="0"/>
              <a:t> для </a:t>
            </a:r>
            <a:r>
              <a:rPr lang="en-US" dirty="0" smtClean="0"/>
              <a:t>Telegram</a:t>
            </a:r>
            <a:r>
              <a:rPr lang="ru-RU" dirty="0" smtClean="0"/>
              <a:t>, который на основании информации из базы данных ведет диалог с каждым студентом: периодически напоминает ему о необходимости чтения материала, выводит материал и ссылки на него, оценивает работу с материалом, выдает тестовые и контрольные вопросы для оценки </a:t>
            </a:r>
            <a:r>
              <a:rPr lang="ru-RU" dirty="0" err="1" smtClean="0"/>
              <a:t>понимаемости</a:t>
            </a:r>
            <a:r>
              <a:rPr lang="ru-RU" dirty="0" smtClean="0"/>
              <a:t> материала, сохраняет результаты работы, вопросы к преподавателю в базу данных для оценки готовности студента к семинару.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94"/>
            <a:ext cx="11244943" cy="1474335"/>
          </a:xfrm>
        </p:spPr>
        <p:txBody>
          <a:bodyPr/>
          <a:lstStyle/>
          <a:p>
            <a:pPr algn="ctr"/>
            <a:r>
              <a:rPr lang="ru-RU" sz="3600" dirty="0" smtClean="0"/>
              <a:t>Пример работы разработанного чат-бота для поддержки проведения занятий по дисциплине «Проектная документация»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" y="1597446"/>
            <a:ext cx="2427948" cy="5260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5" y="1597446"/>
            <a:ext cx="2427948" cy="5260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15" y="1597446"/>
            <a:ext cx="2427949" cy="526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25"/>
            <a:ext cx="10160000" cy="806450"/>
          </a:xfrm>
        </p:spPr>
        <p:txBody>
          <a:bodyPr/>
          <a:lstStyle/>
          <a:p>
            <a:pPr algn="ctr"/>
            <a:r>
              <a:rPr lang="ru-RU" sz="3600" dirty="0" smtClean="0"/>
              <a:t>Работа с учебными материалами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5" y="1007532"/>
            <a:ext cx="2700216" cy="5850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007532"/>
            <a:ext cx="2700216" cy="5850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1007532"/>
            <a:ext cx="2700216" cy="585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25"/>
            <a:ext cx="10160000" cy="806450"/>
          </a:xfrm>
        </p:spPr>
        <p:txBody>
          <a:bodyPr/>
          <a:lstStyle/>
          <a:p>
            <a:pPr algn="ctr"/>
            <a:r>
              <a:rPr lang="ru-RU" sz="3600" dirty="0" smtClean="0"/>
              <a:t>Тестирование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07532"/>
            <a:ext cx="2700216" cy="5850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1007532"/>
            <a:ext cx="2700216" cy="5850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1007532"/>
            <a:ext cx="2700216" cy="58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25"/>
            <a:ext cx="10160000" cy="806450"/>
          </a:xfrm>
        </p:spPr>
        <p:txBody>
          <a:bodyPr/>
          <a:lstStyle/>
          <a:p>
            <a:pPr algn="ctr"/>
            <a:r>
              <a:rPr lang="ru-RU" sz="3600" dirty="0" smtClean="0"/>
              <a:t>Тестирование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85" y="1007532"/>
            <a:ext cx="2700216" cy="5850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1007532"/>
            <a:ext cx="2700216" cy="5850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423" y="5702300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" y="34925"/>
            <a:ext cx="11168743" cy="806450"/>
          </a:xfrm>
        </p:spPr>
        <p:txBody>
          <a:bodyPr/>
          <a:lstStyle/>
          <a:p>
            <a:pPr algn="ctr"/>
            <a:r>
              <a:rPr lang="ru-RU" sz="3600" dirty="0" smtClean="0"/>
              <a:t>Вывод статистики работы с ботом и ответов на тест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7625" y="4733471"/>
            <a:ext cx="10482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Собирается статистика ответов студентов на вопросы тестов и вопросы к семинару.</a:t>
            </a:r>
          </a:p>
          <a:p>
            <a:r>
              <a:rPr lang="ru-RU" sz="2000" dirty="0" smtClean="0"/>
              <a:t>В результате чего можно оценить готовность группы к семинару, а также заложить составляющую работы бота в накопленную оценку. Предлагается 20% результирующей оценки привязать к работе с ботом:</a:t>
            </a:r>
          </a:p>
          <a:p>
            <a:pPr algn="ctr"/>
            <a:r>
              <a:rPr lang="ru-RU" sz="2000" dirty="0" err="1" smtClean="0"/>
              <a:t>Орезульт</a:t>
            </a:r>
            <a:r>
              <a:rPr lang="ru-RU" sz="2000" dirty="0" smtClean="0"/>
              <a:t> = 0.4Оэкзамен + 0.4Онакоплен+0.2Обот.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68095"/>
          <a:stretch/>
        </p:blipFill>
        <p:spPr>
          <a:xfrm>
            <a:off x="1481527" y="841375"/>
            <a:ext cx="8026247" cy="38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755"/>
            <a:ext cx="11264900" cy="779145"/>
          </a:xfrm>
        </p:spPr>
        <p:txBody>
          <a:bodyPr/>
          <a:lstStyle/>
          <a:p>
            <a:pPr algn="ctr"/>
            <a:r>
              <a:rPr lang="ru-RU" sz="3600" dirty="0" smtClean="0"/>
              <a:t>Выводы</a:t>
            </a:r>
          </a:p>
        </p:txBody>
      </p:sp>
      <p:sp>
        <p:nvSpPr>
          <p:cNvPr id="5" name="Объект 2"/>
          <p:cNvSpPr txBox="1"/>
          <p:nvPr/>
        </p:nvSpPr>
        <p:spPr>
          <a:xfrm>
            <a:off x="334645" y="1016000"/>
            <a:ext cx="10937240" cy="5596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/>
            </a:pPr>
            <a:r>
              <a:rPr lang="ru-RU" sz="2400" dirty="0" smtClean="0">
                <a:sym typeface="+mn-ea"/>
              </a:rPr>
              <a:t>Многие исследователи считают, что одной из эффективных образовательных технологий является методика </a:t>
            </a:r>
            <a:r>
              <a:rPr lang="en-US" sz="2400" dirty="0" smtClean="0">
                <a:sym typeface="+mn-ea"/>
              </a:rPr>
              <a:t>blended </a:t>
            </a:r>
            <a:r>
              <a:rPr lang="ru-RU" sz="2400" dirty="0" smtClean="0">
                <a:sym typeface="+mn-ea"/>
              </a:rPr>
              <a:t>и «Перевернутый класс», с помощью которой можно повысить эффективность образовательного процесса. Однако этой технологии присущи некоторые недостатки, снижающие ее эффективность.</a:t>
            </a:r>
          </a:p>
          <a:p>
            <a:pPr algn="just">
              <a:buFont typeface="Arial" panose="020B0604020202020204"/>
            </a:pPr>
            <a:r>
              <a:rPr lang="ru-RU" sz="2400" dirty="0" smtClean="0">
                <a:sym typeface="+mn-ea"/>
              </a:rPr>
              <a:t>Использование разработанного чат-бота направлено на повышение вовлеченности студента в процесс домашней подготовки к семинарскому занятию, что является необходимым элементом технологии «Перевернутый класс».</a:t>
            </a:r>
          </a:p>
          <a:p>
            <a:pPr algn="just">
              <a:buFont typeface="Arial" panose="020B0604020202020204"/>
            </a:pPr>
            <a:r>
              <a:rPr lang="ru-RU" sz="2400" dirty="0" smtClean="0">
                <a:sym typeface="+mn-ea"/>
              </a:rPr>
              <a:t>Собираемые при работе данные работы с ботом, материалом, результаты тестирования, вопросы позволят преподавателю сделать вывод о готовности студентов группы к проведению занятия по данной технологии.</a:t>
            </a:r>
          </a:p>
          <a:p>
            <a:pPr algn="just">
              <a:buFont typeface="Arial" panose="020B0604020202020204"/>
            </a:pPr>
            <a:r>
              <a:rPr lang="ru-RU" sz="2400" dirty="0" smtClean="0">
                <a:sym typeface="+mn-ea"/>
              </a:rPr>
              <a:t>За счет этого повысится эффективность методики </a:t>
            </a:r>
            <a:r>
              <a:rPr lang="en-US" sz="2400" dirty="0" smtClean="0">
                <a:sym typeface="+mn-ea"/>
              </a:rPr>
              <a:t>blended </a:t>
            </a:r>
            <a:r>
              <a:rPr lang="ru-RU" sz="2400" dirty="0" smtClean="0">
                <a:sym typeface="+mn-ea"/>
              </a:rPr>
              <a:t>и технологии «Перевернутый класс».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49538"/>
            <a:ext cx="10160000" cy="1143000"/>
          </a:xfrm>
        </p:spPr>
        <p:txBody>
          <a:bodyPr/>
          <a:lstStyle/>
          <a:p>
            <a:pPr algn="ctr"/>
            <a:r>
              <a:rPr lang="ru-RU" sz="3600" dirty="0" smtClean="0"/>
              <a:t>Спасибо за внимание!!!</a:t>
            </a:r>
            <a:endParaRPr lang="ru-RU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Актуальность работы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203474"/>
            <a:ext cx="10477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Актуальной </a:t>
            </a:r>
            <a:r>
              <a:rPr lang="ru-RU" sz="2400" dirty="0" smtClean="0"/>
              <a:t>является задача повышения </a:t>
            </a:r>
            <a:r>
              <a:rPr lang="ru-RU" sz="2400" dirty="0"/>
              <a:t>эффективности </a:t>
            </a:r>
            <a:r>
              <a:rPr lang="ru-RU" sz="2400" dirty="0" smtClean="0"/>
              <a:t>применения методик </a:t>
            </a:r>
            <a:r>
              <a:rPr lang="en-US" sz="2400" dirty="0" smtClean="0"/>
              <a:t>blended, </a:t>
            </a:r>
            <a:r>
              <a:rPr lang="ru-RU" sz="2400" dirty="0" smtClean="0"/>
              <a:t>в том числе «Перевернутый класс», которые могут повысить эффективность практических занятий.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При использовании технологии «Перевернутый класс» </a:t>
            </a:r>
            <a:r>
              <a:rPr lang="ru-RU" sz="2400" dirty="0"/>
              <a:t>изучение теоретического материала осуществляется дома, а выполнение/разбор сложных моментов материала, практических, исследовательских заданий и кейсов в аудитории</a:t>
            </a:r>
            <a:r>
              <a:rPr lang="ru-RU" sz="2400" dirty="0" smtClean="0"/>
              <a:t>. </a:t>
            </a:r>
            <a:r>
              <a:rPr lang="ru-RU" sz="2400" dirty="0"/>
              <a:t>Изучение лекций студентами происходит посредством просмотра обучающих видеороликов, онлайн лекций, учебных </a:t>
            </a:r>
            <a:r>
              <a:rPr lang="ru-RU" sz="2400" dirty="0" smtClean="0"/>
              <a:t>материалов, </a:t>
            </a:r>
            <a:r>
              <a:rPr lang="en-US" sz="2400" dirty="0" smtClean="0"/>
              <a:t>online-</a:t>
            </a:r>
            <a:r>
              <a:rPr lang="ru-RU" sz="2400" dirty="0" smtClean="0"/>
              <a:t>курсов.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Плюсы технологии «Перевернутый класс»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381274"/>
            <a:ext cx="10134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400" dirty="0" smtClean="0"/>
              <a:t>Студент </a:t>
            </a:r>
            <a:r>
              <a:rPr lang="ru-RU" sz="2400" dirty="0"/>
              <a:t>самостоятельно определяет время, место и темп для просмотра </a:t>
            </a:r>
            <a:r>
              <a:rPr lang="ru-RU" sz="2400" dirty="0" smtClean="0"/>
              <a:t>и чтения лекций.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400" dirty="0" smtClean="0"/>
              <a:t>Возможность для студента неоднократно пересматривать и перечитывать материал.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400" dirty="0"/>
              <a:t>Имеет место быть индивидуализация обучения.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400" dirty="0" smtClean="0"/>
              <a:t>Все аудиторное время можно посвятить практическим и исследовательским занятиям, разборам реальных задач и кейсов.</a:t>
            </a:r>
            <a:endParaRPr lang="ru-RU" sz="2400" dirty="0"/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2400" dirty="0"/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Минусы технологии «Перевернутый класс»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330474"/>
            <a:ext cx="10134600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/>
              <a:t>Нет гарантии, что студент прочитает или просмотрит материал дома.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/>
              <a:t>Студенты, которые не читали, не смотрели материал не смогут полноценно работать на практическом занятии.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/>
              <a:t>У студента в процессе просмотра материала могут возникнуть вопросы. Соответственно, отсутствие ответа на эти вопросы может привести к непониманию материала.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/>
              <a:t>Отсутствие контакта с преподавателем в процессе домашней работы с материалом может не только повлиять на возникновение вопросов и непонимание материала, но и снизит мотивацию полноценного изучения материала.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90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Собственный опыт использования технологии «Перевернутый класс»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559074"/>
            <a:ext cx="10261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/>
              <a:t>В осеннем семестре 2018/2019 </a:t>
            </a:r>
            <a:r>
              <a:rPr lang="ru-RU" sz="2200" dirty="0" err="1" smtClean="0"/>
              <a:t>уч.года</a:t>
            </a:r>
            <a:r>
              <a:rPr lang="ru-RU" sz="2200" dirty="0" smtClean="0"/>
              <a:t> я проводил занятия по дисциплине «Проектная документация» с использованием технологии «Перевернутый класс».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/>
              <a:t>Основная проблема – не все студенты работали дома с материалом. Также у них не было возможности задать вопрос при изучении материала. Из-за этого возникали трудности с проведением семинаров.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/>
              <a:t>Зная о возможных трудностях использования данной методики, перед началом обучения для оценки эффективности этой технологии и исследовательских целей была разработана анкета (в </a:t>
            </a:r>
            <a:r>
              <a:rPr lang="en-US" sz="2200" dirty="0" smtClean="0"/>
              <a:t>Google </a:t>
            </a:r>
            <a:r>
              <a:rPr lang="en-US" sz="2200" dirty="0"/>
              <a:t>Form</a:t>
            </a:r>
            <a:r>
              <a:rPr lang="en-US" sz="2200" dirty="0" smtClean="0"/>
              <a:t>)</a:t>
            </a:r>
            <a:r>
              <a:rPr lang="ru-RU" sz="2200" dirty="0" smtClean="0"/>
              <a:t>, которую каждый студент перед началом каждого занятия анонимно заполнял. В анкете нужно было указать изучал ли он материал, каким образом, в каком объеме, если не изучал, то почему и т.п.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78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Результаты анкетирования в собственном исследовании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852989"/>
            <a:ext cx="5083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Всего анкету студенты </a:t>
            </a:r>
            <a:r>
              <a:rPr lang="ru-RU" sz="2000" dirty="0"/>
              <a:t>заполняли </a:t>
            </a:r>
            <a:r>
              <a:rPr lang="ru-RU" sz="2000" dirty="0" smtClean="0"/>
              <a:t>469 раз.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239175"/>
              </p:ext>
            </p:extLst>
          </p:nvPr>
        </p:nvGraphicFramePr>
        <p:xfrm>
          <a:off x="94341" y="2737789"/>
          <a:ext cx="5881915" cy="335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99079"/>
              </p:ext>
            </p:extLst>
          </p:nvPr>
        </p:nvGraphicFramePr>
        <p:xfrm>
          <a:off x="5838371" y="2725090"/>
          <a:ext cx="5575300" cy="310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8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Результаты анкетирования в собственном исследовании</a:t>
            </a:r>
            <a:endParaRPr lang="ru-RU" sz="36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783295"/>
              </p:ext>
            </p:extLst>
          </p:nvPr>
        </p:nvGraphicFramePr>
        <p:xfrm>
          <a:off x="315684" y="2166256"/>
          <a:ext cx="5856515" cy="370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28654" y="2338969"/>
            <a:ext cx="5127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Если Вы работали с материалом, то каким образом?</a:t>
            </a:r>
          </a:p>
          <a:p>
            <a:r>
              <a:rPr lang="ru-RU" sz="2400" dirty="0"/>
              <a:t>46% - в помещении, остальные 54% - в транспорте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43% - </a:t>
            </a:r>
            <a:r>
              <a:rPr lang="ru-RU" sz="2400" dirty="0" smtClean="0"/>
              <a:t>смотрели </a:t>
            </a:r>
            <a:r>
              <a:rPr lang="ru-RU" sz="2400" dirty="0"/>
              <a:t>материал на компьютере или планшете, остальные 57% - на смартфоне.</a:t>
            </a:r>
          </a:p>
        </p:txBody>
      </p:sp>
    </p:spTree>
    <p:extLst>
      <p:ext uri="{BB962C8B-B14F-4D97-AF65-F5344CB8AC3E}">
        <p14:creationId xmlns:p14="http://schemas.microsoft.com/office/powerpoint/2010/main" val="4046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Выводы из результатов исследования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559074"/>
            <a:ext cx="1026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Существует проблема работы с материалом в домашних условиях. Это проявляется как в количестве студентов, которые не прочитали материал, так и в том, сколько времени и как студенты читали материал.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Около половины студентов, скорее всего, из-за неудачного планирования времени или забыли прочитать материал, или не нашли времени.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Меньше половины студентов читали материал в помещении.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Меньше половины студентов читали материал на компьютерах и планшетах, большая половина – на смартфонах.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56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Цель работы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73200"/>
            <a:ext cx="10160000" cy="5232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ru-RU" dirty="0" smtClean="0"/>
              <a:t>Анализ результатов исследования позволил предложить </a:t>
            </a:r>
            <a:r>
              <a:rPr lang="ru-RU" dirty="0"/>
              <a:t>н</a:t>
            </a:r>
            <a:r>
              <a:rPr lang="ru-RU" dirty="0" smtClean="0"/>
              <a:t>еобходимость создания информационной технологии для повышения эффективности методики </a:t>
            </a:r>
            <a:r>
              <a:rPr lang="en-US" dirty="0" smtClean="0"/>
              <a:t>blended </a:t>
            </a:r>
            <a:r>
              <a:rPr lang="ru-RU" dirty="0" smtClean="0"/>
              <a:t>и «Перевернутый класс». Такой информационной технологией может являться чат-бот, поскольку такое средство, в том числе за счет информационных возможностей и индивидуального диалога с каждым студентом,  может увеличить вовлеченность студентов в подготовку к занятиям. Такое средство будет доступно и на компьютере, и на смартфоне.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ru-RU" dirty="0"/>
              <a:t>В настоящее время есть предложения по использованию ботов для автоматизации </a:t>
            </a:r>
            <a:r>
              <a:rPr lang="ru-RU" dirty="0" smtClean="0"/>
              <a:t>составляющих образовательного </a:t>
            </a:r>
            <a:r>
              <a:rPr lang="ru-RU" dirty="0"/>
              <a:t>процесса, однако они в основном касаются предоставлению студентам текущего расписания и оперативных изменений в нем.</a:t>
            </a:r>
            <a:endParaRPr lang="ru-RU" dirty="0" smtClean="0"/>
          </a:p>
          <a:p>
            <a:pPr marL="0" indent="0" algn="just">
              <a:lnSpc>
                <a:spcPct val="125000"/>
              </a:lnSpc>
              <a:buNone/>
            </a:pPr>
            <a:r>
              <a:rPr lang="ru-RU" b="1" dirty="0" smtClean="0"/>
              <a:t>Целью </a:t>
            </a:r>
            <a:r>
              <a:rPr lang="ru-RU" b="1" dirty="0"/>
              <a:t>работы</a:t>
            </a:r>
            <a:r>
              <a:rPr lang="ru-RU" dirty="0"/>
              <a:t> является разработка </a:t>
            </a:r>
            <a:r>
              <a:rPr lang="ru-RU" dirty="0" smtClean="0"/>
              <a:t>и использование чат-бота для повышения эффективности методики </a:t>
            </a:r>
            <a:r>
              <a:rPr lang="en-US" dirty="0" smtClean="0"/>
              <a:t>blended </a:t>
            </a:r>
            <a:r>
              <a:rPr lang="ru-RU" dirty="0" smtClean="0"/>
              <a:t>и «Перевернутый класс».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551</TotalTime>
  <Words>1099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Соседство</vt:lpstr>
      <vt:lpstr>РАЗРАБОТКА И ИСПОЛЬЗОВАНИЕ ЧАТ-БОТА ДЛЯ ПОВЫШЕНИЯ ЭФФЕКТИВНОСТИ МЕТОДИК BLENDED и «ПЕРЕВЕРНУТЫЙ КЛАСС»</vt:lpstr>
      <vt:lpstr>Актуальность работы</vt:lpstr>
      <vt:lpstr>Плюсы технологии «Перевернутый класс»</vt:lpstr>
      <vt:lpstr>Минусы технологии «Перевернутый класс»</vt:lpstr>
      <vt:lpstr>Собственный опыт использования технологии «Перевернутый класс»</vt:lpstr>
      <vt:lpstr>Результаты анкетирования в собственном исследовании</vt:lpstr>
      <vt:lpstr>Результаты анкетирования в собственном исследовании</vt:lpstr>
      <vt:lpstr>Выводы из результатов исследования</vt:lpstr>
      <vt:lpstr>Цель работы</vt:lpstr>
      <vt:lpstr>Закладываемые функции чат-бота</vt:lpstr>
      <vt:lpstr>Суть разработки</vt:lpstr>
      <vt:lpstr>Пример работы разработанного чат-бота для поддержки проведения занятий по дисциплине «Проектная документация»</vt:lpstr>
      <vt:lpstr>Работа с учебными материалами</vt:lpstr>
      <vt:lpstr>Тестирование</vt:lpstr>
      <vt:lpstr>Тестирование</vt:lpstr>
      <vt:lpstr>Вывод статистики работы с ботом и ответов на тест</vt:lpstr>
      <vt:lpstr>Выводы</vt:lpstr>
      <vt:lpstr>Спасибо за внимание!!!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ДЛЯ ЭФФЕКТИВНОГО ИНТЕРАКТИВНОГО ИЗУЧЕНИЯ ОСНОВ МАТЕМАТИЧЕСКОЙ СТАТИСТИКИ И МОДЕЛИРОВАНИЯ</dc:title>
  <dc:creator>Александр Варнавский</dc:creator>
  <cp:lastModifiedBy>user</cp:lastModifiedBy>
  <cp:revision>75</cp:revision>
  <dcterms:created xsi:type="dcterms:W3CDTF">2014-06-24T06:19:00Z</dcterms:created>
  <dcterms:modified xsi:type="dcterms:W3CDTF">2019-11-21T11:01:43Z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