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 showSpecialPlsOnTitleSld="0">
  <p:sldMasterIdLst>
    <p:sldMasterId id="2147483648" r:id="rId1"/>
  </p:sldMasterIdLst>
  <p:notesMasterIdLst>
    <p:notesMasterId r:id="rId1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theme" Target="theme/theme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 /><Relationship Id="rId15" Type="http://schemas.openxmlformats.org/officeDocument/2006/relationships/tableStyles" Target="tableStyles.xml" /><Relationship Id="rId16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eader Placeholder 1" hidden="0"/>
          <p:cNvSpPr>
            <a:spLocks noGrp="1"/>
          </p:cNvSpPr>
          <p:nvPr isPhoto="0" userDrawn="0">
            <p:ph type="hdr" sz="quarter" hasCustomPrompt="0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 hidden="0"/>
          <p:cNvSpPr>
            <a:spLocks noGrp="1"/>
          </p:cNvSpPr>
          <p:nvPr isPhoto="0" userDrawn="0">
            <p:ph type="dt" idx="2" hasCustomPrompt="0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 hidden="0"/>
          <p:cNvSpPr>
            <a:spLocks noGrp="1"/>
          </p:cNvSpPr>
          <p:nvPr isPhoto="0" userDrawn="0">
            <p:ph type="dt" idx="3" hasCustomPrompt="0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5" name="Notes Placeholder 4" hidden="0"/>
          <p:cNvSpPr>
            <a:spLocks noGrp="1"/>
          </p:cNvSpPr>
          <p:nvPr isPhoto="0" userDrawn="0">
            <p:ph type="body" sz="quarter" idx="1" hasCustomPrompt="0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/>
          </a:p>
        </p:txBody>
      </p:sp>
      <p:sp>
        <p:nvSpPr>
          <p:cNvPr id="6" name="Footer Placeholder 5" hidden="0"/>
          <p:cNvSpPr>
            <a:spLocks noGrp="1"/>
          </p:cNvSpPr>
          <p:nvPr isPhoto="0" userDrawn="0">
            <p:ph type="ftr" sz="quarter" idx="4" hasCustomPrompt="0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 hidden="0"/>
          <p:cNvSpPr>
            <a:spLocks noGrp="1"/>
          </p:cNvSpPr>
          <p:nvPr isPhoto="0" userDrawn="0">
            <p:ph type="sldNum" sz="quarter" idx="10" hasCustomPrompt="0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 hidden="0"/>
          <p:cNvSpPr>
            <a:spLocks noChangeAspect="1" noGrp="1" noRot="1"/>
          </p:cNvSpPr>
          <p:nvPr isPhoto="0" userDrawn="0">
            <p:ph type="sldImg" hasCustomPrompt="0"/>
          </p:nvPr>
        </p:nvSpPr>
        <p:spPr bwMode="auto"/>
      </p:sp>
      <p:sp>
        <p:nvSpPr>
          <p:cNvPr id="3" name="Notes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Презентация посвящена организации совместной работы преподавателя и студентов с документами, таблицами и презентациями в Яндекс360</a:t>
            </a:r>
            <a:endParaRPr/>
          </a:p>
        </p:txBody>
      </p:sp>
      <p:sp>
        <p:nvSpPr>
          <p:cNvPr id="4" name="Slide Number Placeholder 3" hidden="0"/>
          <p:cNvSpPr>
            <a:spLocks noGrp="1"/>
          </p:cNvSpPr>
          <p:nvPr isPhoto="0" userDrawn="0">
            <p:ph type="sldNum" sz="quarter" idx="10" hasCustomPrompt="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 hidden="0"/>
          <p:cNvSpPr>
            <a:spLocks noChangeAspect="1" noGrp="1" noRot="1"/>
          </p:cNvSpPr>
          <p:nvPr isPhoto="0" userDrawn="0">
            <p:ph type="sldImg" hasCustomPrompt="0"/>
          </p:nvPr>
        </p:nvSpPr>
        <p:spPr bwMode="auto"/>
      </p:sp>
      <p:sp>
        <p:nvSpPr>
          <p:cNvPr id="3" name="Notes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Часто используемые инструменты от Google: документы, таблицы, презентации, формы. Все </a:t>
            </a:r>
            <a:r>
              <a:rPr/>
              <a:t>такие созданные ранее средствами Google</a:t>
            </a:r>
            <a:r>
              <a:rPr/>
              <a:t> объекты можно открыть в Яндекс и работать с ними.</a:t>
            </a:r>
            <a:endParaRPr/>
          </a:p>
          <a:p>
            <a:pPr>
              <a:defRPr/>
            </a:pPr>
            <a:r>
              <a:rPr/>
              <a:t>Можно загрузить файл с компьютера, получится удаленная копия файла, с ней можно работать в Яндекс360, можно скачать на компьютер отредактированную версию, можно хранить на ЯндексДиске.</a:t>
            </a:r>
            <a:endParaRPr/>
          </a:p>
          <a:p>
            <a:pPr>
              <a:defRPr/>
            </a:pPr>
            <a:r>
              <a:rPr/>
              <a:t>Для работы с формами в Яндекс есть отдельный сервис (бесплатный) Яндекс Формы (Yandex Forms)</a:t>
            </a:r>
            <a:endParaRPr/>
          </a:p>
        </p:txBody>
      </p:sp>
      <p:sp>
        <p:nvSpPr>
          <p:cNvPr id="4" name="Slide Number Placeholder 3" hidden="0"/>
          <p:cNvSpPr>
            <a:spLocks noGrp="1"/>
          </p:cNvSpPr>
          <p:nvPr isPhoto="0" userDrawn="0">
            <p:ph type="sldNum" sz="quarter" idx="10" hasCustomPrompt="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0" type="title" userDrawn="1">
  <p:cSld name="Title Slide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 hidden="0"/>
          <p:cNvSpPr/>
          <p:nvPr isPhoto="0" userDrawn="1"/>
        </p:nvSpPr>
        <p:spPr bwMode="auto">
          <a:xfrm>
            <a:off x="2174709" y="1340767"/>
            <a:ext cx="7953738" cy="3744415"/>
          </a:xfrm>
          <a:prstGeom prst="rect">
            <a:avLst/>
          </a:prstGeom>
          <a:noFill/>
          <a:ln w="22225">
            <a:solidFill>
              <a:schemeClr val="bg1">
                <a:alpha val="84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Прямоугольник 3" hidden="0"/>
          <p:cNvSpPr/>
          <p:nvPr isPhoto="0" userDrawn="1"/>
        </p:nvSpPr>
        <p:spPr bwMode="auto">
          <a:xfrm>
            <a:off x="2351583" y="1484784"/>
            <a:ext cx="7584842" cy="3456383"/>
          </a:xfrm>
          <a:prstGeom prst="rect">
            <a:avLst/>
          </a:prstGeom>
          <a:solidFill>
            <a:schemeClr val="bg1">
              <a:alpha val="81000"/>
            </a:schemeClr>
          </a:solidFill>
          <a:ln w="22225">
            <a:solidFill>
              <a:schemeClr val="bg1">
                <a:alpha val="84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Title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2831637" y="2132855"/>
            <a:ext cx="6624735" cy="1080119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accent3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2831637" y="3284983"/>
            <a:ext cx="6624735" cy="1224134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3">
                    <a:lumMod val="50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3" name="Прямоугольник 12" hidden="0"/>
          <p:cNvSpPr/>
          <p:nvPr isPhoto="0" userDrawn="1"/>
        </p:nvSpPr>
        <p:spPr bwMode="auto">
          <a:xfrm>
            <a:off x="1967542" y="1188367"/>
            <a:ext cx="8352927" cy="4049215"/>
          </a:xfrm>
          <a:prstGeom prst="rect">
            <a:avLst/>
          </a:prstGeom>
          <a:noFill/>
          <a:ln w="22225">
            <a:solidFill>
              <a:schemeClr val="bg1">
                <a:alpha val="84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578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9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4134047" y="6165303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r>
              <a:rPr/>
              <a:t>Москва, 2022</a:t>
            </a:r>
            <a:endParaRPr/>
          </a:p>
        </p:txBody>
      </p:sp>
      <p:sp>
        <p:nvSpPr>
          <p:cNvPr id="10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8706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obj" userDrawn="1">
  <p:cSld name="Title and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/>
              <a:buChar char="•"/>
              <a:defRPr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578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9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4134047" y="6165303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r>
              <a:rPr/>
              <a:t>Москва, 2022</a:t>
            </a:r>
            <a:endParaRPr/>
          </a:p>
        </p:txBody>
      </p:sp>
      <p:sp>
        <p:nvSpPr>
          <p:cNvPr id="10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8706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woObj" userDrawn="1">
  <p:cSld name="Section Header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Content Placeholder 3" hidden="0"/>
          <p:cNvSpPr>
            <a:spLocks noGrp="1"/>
          </p:cNvSpPr>
          <p:nvPr isPhoto="0" userDrawn="0">
            <p:ph sz="half" idx="2" hasCustomPrompt="1"/>
          </p:nvPr>
        </p:nvSpPr>
        <p:spPr bwMode="auto">
          <a:xfrm>
            <a:off x="6197599" y="1600201"/>
            <a:ext cx="5384799" cy="4525962"/>
          </a:xfrm>
        </p:spPr>
        <p:txBody>
          <a:bodyPr/>
          <a:lstStyle>
            <a:lvl1pPr marL="85725" indent="0">
              <a:defRPr sz="2400"/>
            </a:lvl1pPr>
            <a:lvl2pPr marL="85725" indent="0">
              <a:defRPr sz="1600"/>
            </a:lvl2pPr>
            <a:lvl3pPr marL="85725" indent="0">
              <a:defRPr sz="1600"/>
            </a:lvl3pPr>
            <a:lvl4pPr marL="85725" indent="0">
              <a:defRPr sz="1600"/>
            </a:lvl4pPr>
            <a:lvl5pPr marL="85725" indent="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en-US"/>
              <a:t> </a:t>
            </a:r>
            <a:r>
              <a:rPr lang="ru-RU"/>
              <a:t>Образец текста</a:t>
            </a:r>
            <a:endParaRPr/>
          </a:p>
        </p:txBody>
      </p:sp>
      <p:sp>
        <p:nvSpPr>
          <p:cNvPr id="9" name="Content Placeholder 8" hidden="0"/>
          <p:cNvSpPr>
            <a:spLocks noGrp="1"/>
          </p:cNvSpPr>
          <p:nvPr isPhoto="0" userDrawn="0">
            <p:ph sz="quarter" idx="13" hasCustomPrompt="1"/>
          </p:nvPr>
        </p:nvSpPr>
        <p:spPr bwMode="auto">
          <a:xfrm>
            <a:off x="487679" y="1600200"/>
            <a:ext cx="5388863" cy="4526279"/>
          </a:xfrm>
        </p:spPr>
        <p:txBody>
          <a:bodyPr/>
          <a:lstStyle>
            <a:lvl1pPr marL="0" indent="0" algn="l">
              <a:defRPr/>
            </a:lvl1pPr>
            <a:lvl2pPr marL="0" indent="0" algn="l">
              <a:defRPr/>
            </a:lvl2pPr>
            <a:lvl3pPr marL="0" indent="0" algn="l">
              <a:defRPr/>
            </a:lvl3pPr>
            <a:lvl4pPr marL="0" indent="0" algn="l">
              <a:defRPr/>
            </a:lvl4pPr>
            <a:lvl5pPr marL="0" indent="0" algn="l">
              <a:defRPr/>
            </a:lvl5pPr>
          </a:lstStyle>
          <a:p>
            <a:pPr lvl="0">
              <a:defRPr/>
            </a:pPr>
            <a:r>
              <a:rPr lang="en-US"/>
              <a:t> </a:t>
            </a:r>
            <a:r>
              <a:rPr lang="ru-RU"/>
              <a:t>Образец текста</a:t>
            </a:r>
            <a:endParaRPr/>
          </a:p>
        </p:txBody>
      </p:sp>
      <p:sp>
        <p:nvSpPr>
          <p:cNvPr id="8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578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9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4134047" y="6165303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r>
              <a:rPr/>
              <a:t>Москва, 2022</a:t>
            </a:r>
            <a:endParaRPr/>
          </a:p>
        </p:txBody>
      </p:sp>
      <p:sp>
        <p:nvSpPr>
          <p:cNvPr id="10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8706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woObj" userDrawn="1">
  <p:cSld name="Comparis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526356" y="1441375"/>
            <a:ext cx="5386917" cy="653007"/>
          </a:xfrm>
        </p:spPr>
        <p:txBody>
          <a:bodyPr anchor="b">
            <a:noAutofit/>
          </a:bodyPr>
          <a:lstStyle>
            <a:lvl1pPr marL="0" indent="0" algn="l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Text Placeholder 4" hidden="0"/>
          <p:cNvSpPr>
            <a:spLocks noGrp="1"/>
          </p:cNvSpPr>
          <p:nvPr isPhoto="0" userDrawn="0">
            <p:ph type="body" sz="quarter" idx="3" hasCustomPrompt="0"/>
          </p:nvPr>
        </p:nvSpPr>
        <p:spPr bwMode="auto">
          <a:xfrm>
            <a:off x="6114357" y="1448779"/>
            <a:ext cx="5502257" cy="645603"/>
          </a:xfrm>
        </p:spPr>
        <p:txBody>
          <a:bodyPr anchor="b">
            <a:noAutofit/>
          </a:bodyPr>
          <a:lstStyle>
            <a:lvl1pPr marL="0" indent="0" algn="l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3" name="Content Placeholder 12" hidden="0"/>
          <p:cNvSpPr>
            <a:spLocks noGrp="1"/>
          </p:cNvSpPr>
          <p:nvPr isPhoto="0" userDrawn="0">
            <p:ph sz="quarter" idx="14" hasCustomPrompt="0"/>
          </p:nvPr>
        </p:nvSpPr>
        <p:spPr bwMode="auto">
          <a:xfrm>
            <a:off x="6156007" y="2276865"/>
            <a:ext cx="5462969" cy="384917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Content Placeholder 12" hidden="0"/>
          <p:cNvSpPr>
            <a:spLocks noGrp="1"/>
          </p:cNvSpPr>
          <p:nvPr isPhoto="0" userDrawn="0">
            <p:ph sz="quarter" idx="15" hasCustomPrompt="0"/>
          </p:nvPr>
        </p:nvSpPr>
        <p:spPr bwMode="auto">
          <a:xfrm>
            <a:off x="515381" y="2258870"/>
            <a:ext cx="5462969" cy="384917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578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9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4134047" y="6165303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r>
              <a:rPr/>
              <a:t>Москва, 2022</a:t>
            </a:r>
            <a:endParaRPr/>
          </a:p>
        </p:txBody>
      </p:sp>
      <p:sp>
        <p:nvSpPr>
          <p:cNvPr id="10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8706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itleOnly" userDrawn="1">
  <p:cSld name="Title Only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578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9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4134047" y="6165303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r>
              <a:rPr/>
              <a:t>Москва, 2022</a:t>
            </a:r>
            <a:endParaRPr/>
          </a:p>
        </p:txBody>
      </p:sp>
      <p:sp>
        <p:nvSpPr>
          <p:cNvPr id="10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8706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blank" userDrawn="1">
  <p:cSld name="Blank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578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9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4134047" y="6165303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r>
              <a:rPr/>
              <a:t>Москва, 2022</a:t>
            </a:r>
            <a:endParaRPr/>
          </a:p>
        </p:txBody>
      </p:sp>
      <p:sp>
        <p:nvSpPr>
          <p:cNvPr id="10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8706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picTx" userDrawn="1">
  <p:cSld name="Picture with Capti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Picture Placeholder 2" hidden="0"/>
          <p:cNvSpPr>
            <a:spLocks noGrp="1"/>
          </p:cNvSpPr>
          <p:nvPr isPhoto="0" userDrawn="0">
            <p:ph type="pic" idx="1" hasCustomPrompt="0"/>
          </p:nvPr>
        </p:nvSpPr>
        <p:spPr bwMode="auto">
          <a:xfrm>
            <a:off x="2740803" y="1412777"/>
            <a:ext cx="6747105" cy="3795246"/>
          </a:xfrm>
          <a:prstGeom prst="rect">
            <a:avLst/>
          </a:prstGeom>
          <a:blipFill>
            <a:blip r:embed="rId2">
              <a:alphaModFix amt="36000"/>
            </a:blip>
            <a:stretch/>
          </a:blipFill>
          <a:ln w="76200">
            <a:solidFill>
              <a:schemeClr val="bg1"/>
            </a:solidFill>
          </a:ln>
          <a:effectLst>
            <a:outerShdw blurRad="88900" dist="50800" dir="5400000" rotWithShape="0" algn="ctr">
              <a:srgbClr val="000000">
                <a:alpha val="25000"/>
              </a:srgbClr>
            </a:outerShdw>
          </a:effectLst>
        </p:spPr>
        <p:txBody>
          <a:bodyPr anchor="ctr" anchorCtr="1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2239434" y="5373215"/>
            <a:ext cx="7615765" cy="970433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cxnSp>
        <p:nvCxnSpPr>
          <p:cNvPr id="8" name="Straight Connector 9" hidden="0"/>
          <p:cNvCxnSpPr>
            <a:cxnSpLocks/>
          </p:cNvCxnSpPr>
          <p:nvPr isPhoto="0" userDrawn="1"/>
        </p:nvCxnSpPr>
        <p:spPr bwMode="auto">
          <a:xfrm>
            <a:off x="18355" y="943135"/>
            <a:ext cx="12191999" cy="1587"/>
          </a:xfrm>
          <a:prstGeom prst="line">
            <a:avLst/>
          </a:prstGeom>
          <a:ln w="15875" cmpd="tri">
            <a:solidFill>
              <a:schemeClr val="tx1"/>
            </a:solidFill>
            <a:prstDash val="sysDot"/>
            <a:headEnd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9" hidden="0"/>
          <p:cNvCxnSpPr>
            <a:cxnSpLocks/>
          </p:cNvCxnSpPr>
          <p:nvPr isPhoto="0" userDrawn="1"/>
        </p:nvCxnSpPr>
        <p:spPr bwMode="auto">
          <a:xfrm>
            <a:off x="18355" y="979139"/>
            <a:ext cx="12191999" cy="1587"/>
          </a:xfrm>
          <a:prstGeom prst="line">
            <a:avLst/>
          </a:prstGeom>
          <a:ln w="15875" cmpd="tri">
            <a:solidFill>
              <a:schemeClr val="tx1"/>
            </a:solidFill>
            <a:prstDash val="sysDot"/>
            <a:headEnd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09599" y="188640"/>
            <a:ext cx="10972800" cy="864095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578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9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4134047" y="6165303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r>
              <a:rPr/>
              <a:t>Москва, 2022</a:t>
            </a:r>
            <a:endParaRPr/>
          </a:p>
        </p:txBody>
      </p:sp>
      <p:sp>
        <p:nvSpPr>
          <p:cNvPr id="10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8706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blipFill>
          <a:blip r:embed="rId9">
            <a:lum/>
          </a:blip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09599" y="188640"/>
            <a:ext cx="10972800" cy="864095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609599" y="1600201"/>
            <a:ext cx="10972800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578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9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4134047" y="6165303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r>
              <a:rPr/>
              <a:t>Москва, 2022</a:t>
            </a:r>
            <a:endParaRPr/>
          </a:p>
        </p:txBody>
      </p:sp>
      <p:sp>
        <p:nvSpPr>
          <p:cNvPr id="10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8706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 lang="ru-RU"/>
              <a:t/>
            </a:fld>
            <a:endParaRPr lang="ru-RU"/>
          </a:p>
        </p:txBody>
      </p:sp>
      <p:cxnSp>
        <p:nvCxnSpPr>
          <p:cNvPr id="10" name="Straight Connector 9" hidden="0"/>
          <p:cNvCxnSpPr>
            <a:cxnSpLocks/>
          </p:cNvCxnSpPr>
          <p:nvPr isPhoto="0" userDrawn="0"/>
        </p:nvCxnSpPr>
        <p:spPr bwMode="auto">
          <a:xfrm>
            <a:off x="0" y="1196751"/>
            <a:ext cx="12191999" cy="1587"/>
          </a:xfrm>
          <a:prstGeom prst="line">
            <a:avLst/>
          </a:prstGeom>
          <a:ln w="15875" cmpd="tri">
            <a:solidFill>
              <a:schemeClr val="bg1"/>
            </a:solidFill>
            <a:prstDash val="sysDot"/>
            <a:headEnd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dt="0" ftr="1" hdr="0" sldNum="0"/>
  <p:txStyles>
    <p:titleStyle>
      <a:lvl1pPr algn="ctr" defTabSz="914400">
        <a:lnSpc>
          <a:spcPts val="5799"/>
        </a:lnSpc>
        <a:spcBef>
          <a:spcPts val="0"/>
        </a:spcBef>
        <a:buNone/>
        <a:defRPr sz="40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361949" indent="-361949" algn="l" defTabSz="914400">
        <a:spcBef>
          <a:spcPts val="0"/>
        </a:spcBef>
        <a:buFont typeface="Arial"/>
        <a:buChar char="•"/>
        <a:defRPr sz="2400">
          <a:solidFill>
            <a:schemeClr val="bg2">
              <a:lumMod val="75000"/>
            </a:schemeClr>
          </a:solidFill>
          <a:latin typeface="+mj-lt"/>
          <a:ea typeface="+mn-ea"/>
          <a:cs typeface="+mn-cs"/>
        </a:defRPr>
      </a:lvl1pPr>
      <a:lvl2pPr marL="895349" indent="-361949" algn="l" defTabSz="914400">
        <a:spcBef>
          <a:spcPts val="0"/>
        </a:spcBef>
        <a:buFont typeface="Courier New"/>
        <a:buChar char="o"/>
        <a:defRPr sz="1600">
          <a:solidFill>
            <a:schemeClr val="bg2">
              <a:lumMod val="75000"/>
            </a:schemeClr>
          </a:solidFill>
          <a:latin typeface="+mj-lt"/>
          <a:ea typeface="+mn-ea"/>
          <a:cs typeface="+mn-cs"/>
        </a:defRPr>
      </a:lvl2pPr>
      <a:lvl3pPr marL="1162049" indent="-361949" algn="l" defTabSz="914400">
        <a:spcBef>
          <a:spcPts val="0"/>
        </a:spcBef>
        <a:buFont typeface="Arial"/>
        <a:buChar char="•"/>
        <a:defRPr sz="1600">
          <a:solidFill>
            <a:schemeClr val="bg2">
              <a:lumMod val="75000"/>
            </a:schemeClr>
          </a:solidFill>
          <a:latin typeface="+mj-lt"/>
          <a:ea typeface="+mn-ea"/>
          <a:cs typeface="+mn-cs"/>
        </a:defRPr>
      </a:lvl3pPr>
      <a:lvl4pPr marL="1438274" indent="-361949" algn="l" defTabSz="914400">
        <a:spcBef>
          <a:spcPts val="0"/>
        </a:spcBef>
        <a:buFont typeface="Courier New"/>
        <a:buChar char="o"/>
        <a:defRPr sz="1600">
          <a:solidFill>
            <a:schemeClr val="bg2">
              <a:lumMod val="75000"/>
            </a:schemeClr>
          </a:solidFill>
          <a:latin typeface="+mj-lt"/>
          <a:ea typeface="+mn-ea"/>
          <a:cs typeface="+mn-cs"/>
        </a:defRPr>
      </a:lvl4pPr>
      <a:lvl5pPr marL="1790699" indent="-361949" algn="l" defTabSz="914400">
        <a:spcBef>
          <a:spcPts val="0"/>
        </a:spcBef>
        <a:buFont typeface="Arial"/>
        <a:buChar char="•"/>
        <a:defRPr sz="1600">
          <a:solidFill>
            <a:schemeClr val="bg2">
              <a:lumMod val="75000"/>
            </a:schemeClr>
          </a:solidFill>
          <a:latin typeface="+mj-lt"/>
          <a:ea typeface="+mn-ea"/>
          <a:cs typeface="+mn-cs"/>
        </a:defRPr>
      </a:lvl5pPr>
      <a:lvl6pPr marL="2514599" indent="-228600" algn="l" defTabSz="914400">
        <a:spcBef>
          <a:spcPts val="0"/>
        </a:spcBef>
        <a:buFont typeface="Courier New"/>
        <a:buChar char="o"/>
        <a:defRPr sz="16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16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Courier New"/>
        <a:buChar char="o"/>
        <a:defRPr sz="16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16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it.hse.ru/yandex360/" TargetMode="External"/><Relationship Id="rId3" Type="http://schemas.openxmlformats.org/officeDocument/2006/relationships/hyperlink" Target="https://cloud.yandex.ru/services/forms" TargetMode="External"/><Relationship Id="rId4" Type="http://schemas.openxmlformats.org/officeDocument/2006/relationships/hyperlink" Target="https://disk.yandex.ru" TargetMode="External"/><Relationship Id="rId5" Type="http://schemas.openxmlformats.org/officeDocument/2006/relationships/hyperlink" Target="https://yandex.ru/support/disk/actions-files/doc-edit.html" TargetMode="External"/><Relationship Id="rId6" Type="http://schemas.openxmlformats.org/officeDocument/2006/relationships/hyperlink" Target="https://yandex.ru/support/docs-desktop/" TargetMode="External"/><Relationship Id="rId7" Type="http://schemas.openxmlformats.org/officeDocument/2006/relationships/hyperlink" Target="https://yandex.ru/support/docs-desktop/editor.html" TargetMode="External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disk.yandex.ru/edit/disk/disk%2F&#1047;&#1072;&#1075;&#1088;&#1091;&#1079;&#1082;&#1080;%2F&#1071;&#1085;&#1076;&#1077;&#1082;&#1089;%3A &#1091;&#1076;&#1072;&#1083;&#1077;&#1085;&#1085;&#1072;&#1103; &#1089;&#1086;&#1074;&#1084;&#1077;&#1089;&#1090;&#1085;&#1072;&#1103; &#1088;&#1072;&#1073;&#1086;&#1090;&#1072; &#1089; &#1076;&#1086;&#1082;&#1091;&#1084;&#1077;&#1085;&#1090;&#1072;&#1084;&#1080;.pptx?sk=yf2682a5c302dce92b376831a3ca33305" TargetMode="External"/><Relationship Id="rId3" Type="http://schemas.openxmlformats.org/officeDocument/2006/relationships/hyperlink" Target="https://disk.yandex.ru/i/HbqhvdG_EpZ_zw" TargetMode="External"/><Relationship Id="rId4" Type="http://schemas.openxmlformats.org/officeDocument/2006/relationships/hyperlink" Target="https://disk.yandex.ru/i/oTbTdybULTxsqQ" TargetMode="External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3">
            <a:lum/>
            <a:alphaModFix amt="99999"/>
          </a:blip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ctr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4800"/>
              <a:t>Яндекс: совместная работа с документами</a:t>
            </a:r>
            <a:endParaRPr sz="4800"/>
          </a:p>
        </p:txBody>
      </p:sp>
      <p:sp>
        <p:nvSpPr>
          <p:cNvPr id="3" name="Subtitle 2" hidden="0"/>
          <p:cNvSpPr>
            <a:spLocks noGrp="1"/>
          </p:cNvSpPr>
          <p:nvPr isPhoto="0" userDrawn="0">
            <p:ph type="subTitle" idx="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Жукова Галина Николаевна,</a:t>
            </a:r>
            <a:endParaRPr lang="ru-RU"/>
          </a:p>
          <a:p>
            <a:pPr>
              <a:defRPr/>
            </a:pPr>
            <a:r>
              <a:rPr lang="ru-RU"/>
              <a:t>К.ф.м.-н., доцент,</a:t>
            </a:r>
            <a:endParaRPr lang="ru-RU"/>
          </a:p>
          <a:p>
            <a:pPr>
              <a:defRPr/>
            </a:pPr>
            <a:r>
              <a:rPr lang="ru-RU"/>
              <a:t>ДПИ ФКН НИУ ВШЭ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98935792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/>
              <a:t>Google vs Яндекс</a:t>
            </a:r>
            <a:endParaRPr/>
          </a:p>
        </p:txBody>
      </p:sp>
      <p:sp>
        <p:nvSpPr>
          <p:cNvPr id="262084301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526356" y="1441375"/>
            <a:ext cx="5386917" cy="653007"/>
          </a:xfrm>
        </p:spPr>
        <p:txBody>
          <a:bodyPr anchor="b">
            <a:noAutofit/>
          </a:bodyPr>
          <a:lstStyle>
            <a:lvl1pPr marL="0" indent="0" algn="l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>
              <a:defRPr/>
            </a:pPr>
            <a:r>
              <a:rPr lang="en-US" sz="2400" b="0" i="0" u="none" strike="noStrike" cap="none" spc="0">
                <a:solidFill>
                  <a:schemeClr val="bg2">
                    <a:lumMod val="75000"/>
                  </a:schemeClr>
                </a:solidFill>
                <a:latin typeface="Arial"/>
                <a:ea typeface="Arial"/>
                <a:cs typeface="Arial"/>
              </a:rPr>
              <a:t>Google</a:t>
            </a:r>
            <a:endParaRPr/>
          </a:p>
        </p:txBody>
      </p:sp>
      <p:sp>
        <p:nvSpPr>
          <p:cNvPr id="1549840349" name="Text Placeholder 4" hidden="0"/>
          <p:cNvSpPr>
            <a:spLocks noGrp="1"/>
          </p:cNvSpPr>
          <p:nvPr isPhoto="0" userDrawn="0">
            <p:ph type="body" sz="quarter" idx="3" hasCustomPrompt="0"/>
          </p:nvPr>
        </p:nvSpPr>
        <p:spPr bwMode="auto">
          <a:xfrm>
            <a:off x="6114357" y="1448779"/>
            <a:ext cx="5502257" cy="645603"/>
          </a:xfrm>
        </p:spPr>
        <p:txBody>
          <a:bodyPr anchor="b">
            <a:noAutofit/>
          </a:bodyPr>
          <a:lstStyle>
            <a:lvl1pPr marL="0" indent="0" algn="l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>
              <a:defRPr/>
            </a:pPr>
            <a:r>
              <a:rPr lang="ru-RU" sz="2400" b="0" i="0" u="none" strike="noStrike" cap="none" spc="0">
                <a:solidFill>
                  <a:schemeClr val="bg2">
                    <a:lumMod val="75000"/>
                  </a:schemeClr>
                </a:solidFill>
                <a:latin typeface="Arial"/>
                <a:ea typeface="Arial"/>
                <a:cs typeface="Arial"/>
              </a:rPr>
              <a:t>Яндекс</a:t>
            </a:r>
            <a:endParaRPr/>
          </a:p>
        </p:txBody>
      </p:sp>
      <p:sp>
        <p:nvSpPr>
          <p:cNvPr id="568940579" name="Content Placeholder 12" hidden="0"/>
          <p:cNvSpPr>
            <a:spLocks noGrp="1"/>
          </p:cNvSpPr>
          <p:nvPr isPhoto="0" userDrawn="0">
            <p:ph sz="quarter" idx="14" hasCustomPrompt="0"/>
          </p:nvPr>
        </p:nvSpPr>
        <p:spPr bwMode="auto">
          <a:xfrm>
            <a:off x="6156007" y="2276865"/>
            <a:ext cx="5462969" cy="3849170"/>
          </a:xfrm>
        </p:spPr>
        <p:txBody>
          <a:bodyPr/>
          <a:lstStyle/>
          <a:p>
            <a:pPr marL="0" indent="0">
              <a:buFont typeface="Arial"/>
              <a:buNone/>
              <a:defRPr/>
            </a:pPr>
            <a:r>
              <a:rPr/>
              <a:t>Формы – </a:t>
            </a:r>
            <a:r>
              <a:rPr lang="en-US"/>
              <a:t>forms</a:t>
            </a:r>
            <a:r>
              <a:rPr/>
              <a:t>.</a:t>
            </a:r>
            <a:r>
              <a:rPr lang="en-US"/>
              <a:t>yandex</a:t>
            </a:r>
            <a:r>
              <a:rPr/>
              <a:t>.ru</a:t>
            </a:r>
            <a:endParaRPr/>
          </a:p>
        </p:txBody>
      </p:sp>
      <p:sp>
        <p:nvSpPr>
          <p:cNvPr id="1425017327" name="Content Placeholder 12" hidden="0"/>
          <p:cNvSpPr>
            <a:spLocks noGrp="1"/>
          </p:cNvSpPr>
          <p:nvPr isPhoto="0" userDrawn="0">
            <p:ph sz="quarter" idx="15" hasCustomPrompt="0"/>
          </p:nvPr>
        </p:nvSpPr>
        <p:spPr bwMode="auto">
          <a:xfrm>
            <a:off x="488329" y="2041605"/>
            <a:ext cx="5462969" cy="3849170"/>
          </a:xfrm>
        </p:spPr>
        <p:txBody>
          <a:bodyPr/>
          <a:lstStyle/>
          <a:p>
            <a:pPr>
              <a:defRPr/>
            </a:pPr>
            <a:r>
              <a:rPr/>
              <a:t>Документы</a:t>
            </a:r>
            <a:endParaRPr/>
          </a:p>
          <a:p>
            <a:pPr>
              <a:defRPr/>
            </a:pPr>
            <a:r>
              <a:rPr/>
              <a:t>Таблицы</a:t>
            </a:r>
            <a:endParaRPr/>
          </a:p>
          <a:p>
            <a:pPr>
              <a:defRPr/>
            </a:pPr>
            <a:r>
              <a:rPr/>
              <a:t>Презентации</a:t>
            </a:r>
            <a:endParaRPr/>
          </a:p>
          <a:p>
            <a:pPr>
              <a:defRPr/>
            </a:pPr>
            <a:r>
              <a:rPr/>
              <a:t>Формы</a:t>
            </a:r>
            <a:endParaRPr/>
          </a:p>
        </p:txBody>
      </p:sp>
      <p:sp>
        <p:nvSpPr>
          <p:cNvPr id="723480717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4134047" y="6165303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r>
              <a:rPr/>
              <a:t>Москва, 2022</a:t>
            </a:r>
            <a:endParaRPr/>
          </a:p>
        </p:txBody>
      </p:sp>
      <p:sp>
        <p:nvSpPr>
          <p:cNvPr id="1736659058" name="" hidden="0"/>
          <p:cNvSpPr/>
          <p:nvPr isPhoto="0" userDrawn="0"/>
        </p:nvSpPr>
        <p:spPr bwMode="auto">
          <a:xfrm flipH="0" flipV="0">
            <a:off x="12124567" y="5568705"/>
            <a:ext cx="142364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pic>
        <p:nvPicPr>
          <p:cNvPr id="314032173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4134046" y="2067992"/>
            <a:ext cx="2070758" cy="3796392"/>
          </a:xfrm>
          <a:prstGeom prst="rect">
            <a:avLst/>
          </a:prstGeom>
        </p:spPr>
      </p:pic>
      <p:sp>
        <p:nvSpPr>
          <p:cNvPr id="126512454" name="" hidden="0"/>
          <p:cNvSpPr/>
          <p:nvPr isPhoto="0" userDrawn="0"/>
        </p:nvSpPr>
        <p:spPr bwMode="auto">
          <a:xfrm flipH="0" flipV="0">
            <a:off x="13479702" y="2430096"/>
            <a:ext cx="62909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sp>
        <p:nvSpPr>
          <p:cNvPr id="38364669" name="" hidden="0"/>
          <p:cNvSpPr/>
          <p:nvPr isPhoto="0" userDrawn="0"/>
        </p:nvSpPr>
        <p:spPr bwMode="auto">
          <a:xfrm flipH="0" flipV="0">
            <a:off x="11744313" y="6087730"/>
            <a:ext cx="128040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pic>
        <p:nvPicPr>
          <p:cNvPr id="1645151053" name="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 flipH="0" flipV="0">
            <a:off x="6404022" y="2795889"/>
            <a:ext cx="5526031" cy="3474738"/>
          </a:xfrm>
          <a:prstGeom prst="rect">
            <a:avLst/>
          </a:prstGeom>
        </p:spPr>
      </p:pic>
      <p:sp>
        <p:nvSpPr>
          <p:cNvPr id="179667947" name="" hidden="0"/>
          <p:cNvSpPr/>
          <p:nvPr isPhoto="0" userDrawn="0"/>
        </p:nvSpPr>
        <p:spPr bwMode="auto">
          <a:xfrm flipH="0" flipV="0">
            <a:off x="6380530" y="7075862"/>
            <a:ext cx="46983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pic>
        <p:nvPicPr>
          <p:cNvPr id="1888280148" name="" hidden="0"/>
          <p:cNvPicPr>
            <a:picLocks noChangeAspect="1"/>
          </p:cNvPicPr>
          <p:nvPr isPhoto="0" userDrawn="0"/>
        </p:nvPicPr>
        <p:blipFill>
          <a:blip r:embed="rId5"/>
          <a:stretch/>
        </p:blipFill>
        <p:spPr bwMode="auto">
          <a:xfrm flipH="0" flipV="0">
            <a:off x="411969" y="3508371"/>
            <a:ext cx="1751202" cy="968414"/>
          </a:xfrm>
          <a:prstGeom prst="rect">
            <a:avLst/>
          </a:prstGeom>
        </p:spPr>
      </p:pic>
      <p:sp>
        <p:nvSpPr>
          <p:cNvPr id="1345548137" name="" hidden="0"/>
          <p:cNvSpPr/>
          <p:nvPr isPhoto="0" userDrawn="0"/>
        </p:nvSpPr>
        <p:spPr bwMode="auto">
          <a:xfrm flipH="0" flipV="0">
            <a:off x="7189490" y="7409799"/>
            <a:ext cx="133632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pic>
        <p:nvPicPr>
          <p:cNvPr id="105911340" name="" hidden="0"/>
          <p:cNvPicPr>
            <a:picLocks noChangeAspect="1"/>
          </p:cNvPicPr>
          <p:nvPr isPhoto="0" userDrawn="0"/>
        </p:nvPicPr>
        <p:blipFill>
          <a:blip r:embed="rId6"/>
          <a:stretch/>
        </p:blipFill>
        <p:spPr bwMode="auto">
          <a:xfrm flipH="0" flipV="0">
            <a:off x="1220931" y="3598934"/>
            <a:ext cx="1412318" cy="2335564"/>
          </a:xfrm>
          <a:prstGeom prst="rect">
            <a:avLst/>
          </a:prstGeom>
        </p:spPr>
      </p:pic>
      <p:sp>
        <p:nvSpPr>
          <p:cNvPr id="1190279701" name="" hidden="0"/>
          <p:cNvSpPr/>
          <p:nvPr isPhoto="0" userDrawn="0"/>
        </p:nvSpPr>
        <p:spPr bwMode="auto">
          <a:xfrm flipH="0" flipV="0">
            <a:off x="8438919" y="8283646"/>
            <a:ext cx="131596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pic>
        <p:nvPicPr>
          <p:cNvPr id="475359892" name="" hidden="0"/>
          <p:cNvPicPr>
            <a:picLocks noChangeAspect="1"/>
          </p:cNvPicPr>
          <p:nvPr isPhoto="0" userDrawn="0"/>
        </p:nvPicPr>
        <p:blipFill>
          <a:blip r:embed="rId7"/>
          <a:stretch/>
        </p:blipFill>
        <p:spPr bwMode="auto">
          <a:xfrm flipH="0" flipV="0">
            <a:off x="2470359" y="4991806"/>
            <a:ext cx="1498908" cy="10959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36366917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/>
              <a:t>Google и Яндекс Документ</a:t>
            </a:r>
            <a:endParaRPr/>
          </a:p>
        </p:txBody>
      </p:sp>
      <p:sp>
        <p:nvSpPr>
          <p:cNvPr id="1506297483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4134046" y="6165302"/>
            <a:ext cx="3860798" cy="3651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r>
              <a:rPr/>
              <a:t>Москва, 2022</a:t>
            </a:r>
            <a:endParaRPr/>
          </a:p>
        </p:txBody>
      </p:sp>
      <p:sp>
        <p:nvSpPr>
          <p:cNvPr id="716421897" name="" hidden="0"/>
          <p:cNvSpPr/>
          <p:nvPr isPhoto="0" userDrawn="0"/>
        </p:nvSpPr>
        <p:spPr bwMode="auto">
          <a:xfrm flipH="0" flipV="0">
            <a:off x="268446" y="1294974"/>
            <a:ext cx="163989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pic>
        <p:nvPicPr>
          <p:cNvPr id="574627823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5535000" y="3334193"/>
            <a:ext cx="6651652" cy="3534600"/>
          </a:xfrm>
          <a:prstGeom prst="rect">
            <a:avLst/>
          </a:prstGeom>
        </p:spPr>
      </p:pic>
      <p:sp>
        <p:nvSpPr>
          <p:cNvPr id="1857633229" name="" hidden="0"/>
          <p:cNvSpPr/>
          <p:nvPr isPhoto="0" userDrawn="0"/>
        </p:nvSpPr>
        <p:spPr bwMode="auto">
          <a:xfrm flipH="0" flipV="0">
            <a:off x="11749625" y="6630103"/>
            <a:ext cx="115095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sp>
        <p:nvSpPr>
          <p:cNvPr id="966943984" name="" hidden="0"/>
          <p:cNvSpPr/>
          <p:nvPr isPhoto="0" userDrawn="0"/>
        </p:nvSpPr>
        <p:spPr bwMode="auto">
          <a:xfrm flipH="0" flipV="0">
            <a:off x="5985762" y="4952608"/>
            <a:ext cx="110235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pic>
        <p:nvPicPr>
          <p:cNvPr id="796842354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17202" y="1203568"/>
            <a:ext cx="5603522" cy="27953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82796998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r>
              <a:rPr/>
              <a:t>Москва, 2022</a:t>
            </a:r>
            <a:endParaRPr/>
          </a:p>
        </p:txBody>
      </p:sp>
      <p:sp>
        <p:nvSpPr>
          <p:cNvPr id="1859115361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4000" b="0" i="0" u="none" strike="noStrike" cap="none" spc="0">
                <a:solidFill>
                  <a:schemeClr val="bg1"/>
                </a:solidFill>
                <a:latin typeface="Times New Roman"/>
                <a:ea typeface="Arial"/>
                <a:cs typeface="Arial"/>
              </a:rPr>
              <a:t>Google и </a:t>
            </a:r>
            <a:r>
              <a:rPr/>
              <a:t>Яндекс Таблица</a:t>
            </a:r>
            <a:endParaRPr/>
          </a:p>
        </p:txBody>
      </p:sp>
      <p:sp>
        <p:nvSpPr>
          <p:cNvPr id="1255872237" name="" hidden="0"/>
          <p:cNvSpPr/>
          <p:nvPr isPhoto="0" userDrawn="0"/>
        </p:nvSpPr>
        <p:spPr bwMode="auto">
          <a:xfrm flipH="0" flipV="0">
            <a:off x="3895940" y="2940848"/>
            <a:ext cx="189428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sp>
        <p:nvSpPr>
          <p:cNvPr id="261645471" name="" hidden="0"/>
          <p:cNvSpPr/>
          <p:nvPr isPhoto="0" userDrawn="0"/>
        </p:nvSpPr>
        <p:spPr bwMode="auto">
          <a:xfrm flipH="0" flipV="0">
            <a:off x="1134895" y="2855860"/>
            <a:ext cx="152970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pic>
        <p:nvPicPr>
          <p:cNvPr id="1426160514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286636" y="1264285"/>
            <a:ext cx="7826931" cy="2873683"/>
          </a:xfrm>
          <a:prstGeom prst="rect">
            <a:avLst/>
          </a:prstGeom>
        </p:spPr>
      </p:pic>
      <p:pic>
        <p:nvPicPr>
          <p:cNvPr id="1391371024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5544524" y="3315178"/>
            <a:ext cx="6642894" cy="35396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23042945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4000" b="0" i="0" u="none" strike="noStrike" cap="none" spc="0">
                <a:solidFill>
                  <a:schemeClr val="bg1"/>
                </a:solidFill>
                <a:latin typeface="Times New Roman"/>
                <a:ea typeface="Arial"/>
                <a:cs typeface="Arial"/>
              </a:rPr>
              <a:t>Google и </a:t>
            </a:r>
            <a:r>
              <a:rPr/>
              <a:t>Яндекс Презентация</a:t>
            </a:r>
            <a:endParaRPr/>
          </a:p>
        </p:txBody>
      </p:sp>
      <p:sp>
        <p:nvSpPr>
          <p:cNvPr id="1776359065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4134046" y="6165302"/>
            <a:ext cx="3860798" cy="3651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r>
              <a:rPr/>
              <a:t>Москва, 2022</a:t>
            </a:r>
            <a:endParaRPr/>
          </a:p>
        </p:txBody>
      </p:sp>
      <p:sp>
        <p:nvSpPr>
          <p:cNvPr id="456639585" name="" hidden="0"/>
          <p:cNvSpPr/>
          <p:nvPr isPhoto="0" userDrawn="0"/>
        </p:nvSpPr>
        <p:spPr bwMode="auto">
          <a:xfrm flipH="0" flipV="0">
            <a:off x="2815220" y="2220732"/>
            <a:ext cx="169058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sp>
        <p:nvSpPr>
          <p:cNvPr id="107157619" name="" hidden="0"/>
          <p:cNvSpPr/>
          <p:nvPr isPhoto="0" userDrawn="0"/>
        </p:nvSpPr>
        <p:spPr bwMode="auto">
          <a:xfrm flipH="0" flipV="0">
            <a:off x="2411532" y="1903912"/>
            <a:ext cx="182864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pic>
        <p:nvPicPr>
          <p:cNvPr id="1135032916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1559522" y="1197236"/>
            <a:ext cx="9178636" cy="49680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10052036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r>
              <a:rPr/>
              <a:t>Москва, 2022</a:t>
            </a:r>
            <a:endParaRPr/>
          </a:p>
        </p:txBody>
      </p:sp>
      <p:sp>
        <p:nvSpPr>
          <p:cNvPr id="517841669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Совместная работа. Документы</a:t>
            </a:r>
            <a:endParaRPr/>
          </a:p>
        </p:txBody>
      </p:sp>
      <p:sp>
        <p:nvSpPr>
          <p:cNvPr id="1735743621" name="Content Placeholder 3" hidden="0"/>
          <p:cNvSpPr>
            <a:spLocks noGrp="1"/>
          </p:cNvSpPr>
          <p:nvPr isPhoto="0" userDrawn="0">
            <p:ph sz="half" idx="2" hasCustomPrompt="1"/>
          </p:nvPr>
        </p:nvSpPr>
        <p:spPr bwMode="auto">
          <a:xfrm>
            <a:off x="6197598" y="1600200"/>
            <a:ext cx="5384799" cy="4525961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rmAutofit fontScale="90000" lnSpcReduction="2000"/>
          </a:bodyPr>
          <a:lstStyle>
            <a:lvl1pPr marL="85725" indent="0">
              <a:defRPr sz="2400"/>
            </a:lvl1pPr>
            <a:lvl2pPr marL="85725" indent="0">
              <a:defRPr sz="1600"/>
            </a:lvl2pPr>
            <a:lvl3pPr marL="85725" indent="0">
              <a:defRPr sz="1600"/>
            </a:lvl3pPr>
            <a:lvl4pPr marL="85725" indent="0">
              <a:defRPr sz="1600"/>
            </a:lvl4pPr>
            <a:lvl5pPr marL="85725" indent="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85725" indent="0" algn="ctr">
              <a:buFont typeface="Arial"/>
              <a:buNone/>
              <a:defRPr/>
            </a:pPr>
            <a:r>
              <a:rPr>
                <a:solidFill>
                  <a:schemeClr val="tx1"/>
                </a:solidFill>
                <a:highlight>
                  <a:srgbClr val="00FFFF"/>
                </a:highlight>
              </a:rPr>
              <a:t>Режимы редактирования</a:t>
            </a:r>
            <a:endParaRPr/>
          </a:p>
          <a:p>
            <a:pPr marL="85725" indent="0">
              <a:buFont typeface="Arial"/>
              <a:buNone/>
              <a:defRPr/>
            </a:pPr>
            <a:r>
              <a:rPr>
                <a:highlight>
                  <a:srgbClr val="00FFFF"/>
                </a:highlight>
              </a:rPr>
              <a:t>Быстрый</a:t>
            </a:r>
            <a:endParaRPr/>
          </a:p>
          <a:p>
            <a:pPr marL="85725" indent="0">
              <a:buFont typeface="Arial"/>
              <a:buNone/>
              <a:defRPr/>
            </a:pPr>
            <a:r>
              <a:rPr/>
              <a:t>Совместное редактирование в режиме реального времени. Автоматическое сохранение всех изменений</a:t>
            </a:r>
            <a:endParaRPr/>
          </a:p>
          <a:p>
            <a:pPr marL="85725" indent="0">
              <a:buFont typeface="Arial"/>
              <a:buNone/>
              <a:defRPr/>
            </a:pPr>
            <a:endParaRPr/>
          </a:p>
          <a:p>
            <a:pPr marL="85725" indent="0">
              <a:buFont typeface="Arial"/>
              <a:buNone/>
              <a:defRPr/>
            </a:pPr>
            <a:r>
              <a:rPr>
                <a:highlight>
                  <a:srgbClr val="00FFFF"/>
                </a:highlight>
              </a:rPr>
              <a:t>Строгий</a:t>
            </a:r>
            <a:endParaRPr/>
          </a:p>
          <a:p>
            <a:pPr marL="85725" indent="0">
              <a:buFont typeface="Arial"/>
              <a:buNone/>
              <a:defRPr/>
            </a:pPr>
            <a:r>
              <a:rPr/>
              <a:t>Изменения в документе отражаются у остальных пользователей только после того, как внесший изменения пользователь нажал на кнопку «Сохранить»</a:t>
            </a:r>
            <a:endParaRPr/>
          </a:p>
        </p:txBody>
      </p:sp>
      <p:sp>
        <p:nvSpPr>
          <p:cNvPr id="1502583260" name="" hidden="0"/>
          <p:cNvSpPr/>
          <p:nvPr isPhoto="0" userDrawn="0"/>
        </p:nvSpPr>
        <p:spPr bwMode="auto">
          <a:xfrm>
            <a:off x="6191904" y="4731209"/>
            <a:ext cx="254916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pic>
        <p:nvPicPr>
          <p:cNvPr id="1046399801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223344" y="1439369"/>
            <a:ext cx="5959987" cy="36576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3477868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r>
              <a:rPr/>
              <a:t>Москва, 2022</a:t>
            </a:r>
            <a:endParaRPr/>
          </a:p>
        </p:txBody>
      </p:sp>
      <p:sp>
        <p:nvSpPr>
          <p:cNvPr id="1386839385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Полезные ссылки </a:t>
            </a:r>
            <a:endParaRPr/>
          </a:p>
        </p:txBody>
      </p:sp>
      <p:sp>
        <p:nvSpPr>
          <p:cNvPr id="306260844" name="" hidden="0"/>
          <p:cNvSpPr txBox="1"/>
          <p:nvPr isPhoto="0" userDrawn="0"/>
        </p:nvSpPr>
        <p:spPr bwMode="auto">
          <a:xfrm flipH="0" flipV="0">
            <a:off x="2208876" y="2249865"/>
            <a:ext cx="7775504" cy="3078516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sz="2800"/>
              <a:t>1</a:t>
            </a:r>
            <a:r>
              <a:rPr lang="ru-RU" sz="28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</a:t>
            </a:r>
            <a:r>
              <a:rPr lang="ru-RU" sz="2800" b="0" i="0" u="sng" strike="noStrike" cap="none" spc="0">
                <a:latin typeface="Times New Roman"/>
                <a:ea typeface="Times New Roman"/>
                <a:cs typeface="Times New Roman"/>
                <a:hlinkClick r:id="rId2" tooltip="https://it.hse.ru/yandex360/"/>
              </a:rPr>
              <a:t>https://it.hse.ru/yandex360/</a:t>
            </a:r>
            <a:endParaRPr sz="2800"/>
          </a:p>
          <a:p>
            <a:pPr algn="l">
              <a:defRPr/>
            </a:pPr>
            <a:r>
              <a:rPr sz="2800"/>
              <a:t>2  </a:t>
            </a:r>
            <a:r>
              <a:rPr lang="ru-RU" sz="2800" b="0" i="0" u="sng" strike="noStrike" cap="none" spc="0">
                <a:latin typeface="Times New Roman"/>
                <a:ea typeface="Times New Roman"/>
                <a:cs typeface="Times New Roman"/>
                <a:hlinkClick r:id="rId3" tooltip="https://cloud.yandex.ru/services/forms"/>
              </a:rPr>
              <a:t>https://cloud.yandex.ru/services/forms</a:t>
            </a:r>
            <a:endParaRPr sz="2800" b="0" i="0" u="none" strike="noStrike" cap="none" spc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>
              <a:defRPr/>
            </a:pPr>
            <a:r>
              <a:rPr sz="2800"/>
              <a:t>3  </a:t>
            </a:r>
            <a:r>
              <a:rPr lang="ru-RU" sz="2800" b="0" i="0" u="sng" strike="noStrike" cap="none" spc="0">
                <a:latin typeface="Times New Roman"/>
                <a:ea typeface="Times New Roman"/>
                <a:cs typeface="Times New Roman"/>
                <a:hlinkClick r:id="rId4" tooltip="https://disk.yandex.ru"/>
              </a:rPr>
              <a:t>https://disk.yandex.ru</a:t>
            </a:r>
            <a:endParaRPr sz="2800" b="0" i="0" u="none" strike="noStrike" cap="none" spc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>
              <a:defRPr/>
            </a:pPr>
            <a:r>
              <a:rPr lang="ru-RU" sz="28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4  </a:t>
            </a:r>
            <a:r>
              <a:rPr lang="ru-RU" sz="2800" b="0" i="0" u="sng" strike="noStrike" cap="none" spc="0">
                <a:latin typeface="Times New Roman"/>
                <a:ea typeface="Times New Roman"/>
                <a:cs typeface="Times New Roman"/>
                <a:hlinkClick r:id="rId5" tooltip="https://yandex.ru/support/disk/actions-files/doc-edit.html"/>
              </a:rPr>
              <a:t>https://yandex.ru/support/disk/actions-files/doc-edit.html</a:t>
            </a:r>
            <a:endParaRPr sz="2800" b="0" i="0" u="none" strike="noStrike" cap="none" spc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>
              <a:defRPr/>
            </a:pPr>
            <a:r>
              <a:rPr lang="ru-RU" sz="28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5  </a:t>
            </a:r>
            <a:r>
              <a:rPr lang="ru-RU" sz="2800" b="0" i="0" u="sng" strike="noStrike" cap="none" spc="0">
                <a:latin typeface="Times New Roman"/>
                <a:ea typeface="Times New Roman"/>
                <a:cs typeface="Times New Roman"/>
                <a:hlinkClick r:id="rId6" tooltip="https://yandex.ru/support/docs-desktop/"/>
              </a:rPr>
              <a:t>https://yandex.ru/support/docs-desktop/</a:t>
            </a:r>
            <a:endParaRPr lang="ru-RU" sz="3600" b="0" i="0" u="none" strike="noStrike" cap="none" spc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>
              <a:defRPr/>
            </a:pPr>
            <a:r>
              <a:rPr lang="ru-RU" sz="2800" b="0" i="0" u="sng" strike="noStrike" cap="none" spc="0">
                <a:latin typeface="Times New Roman"/>
                <a:ea typeface="Times New Roman"/>
                <a:cs typeface="Times New Roman"/>
                <a:hlinkClick r:id="rId7" tooltip="https://yandex.ru/support/docs-desktop/editor.html"/>
              </a:rPr>
              <a:t>editor.html</a:t>
            </a:r>
            <a:endParaRPr lang="ru-RU" sz="2800" b="0" i="0" u="sng" strike="noStrike" cap="none" spc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58543400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r>
              <a:rPr/>
              <a:t>Москва, 2022</a:t>
            </a:r>
            <a:endParaRPr/>
          </a:p>
        </p:txBody>
      </p:sp>
      <p:sp>
        <p:nvSpPr>
          <p:cNvPr id="386321272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Прочие ссылки </a:t>
            </a:r>
            <a:endParaRPr/>
          </a:p>
        </p:txBody>
      </p:sp>
      <p:sp>
        <p:nvSpPr>
          <p:cNvPr id="419193778" name="" hidden="0"/>
          <p:cNvSpPr txBox="1"/>
          <p:nvPr isPhoto="0" userDrawn="0"/>
        </p:nvSpPr>
        <p:spPr bwMode="auto">
          <a:xfrm flipH="0" flipV="0">
            <a:off x="2208876" y="2249865"/>
            <a:ext cx="7776764" cy="246891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sz="3600" b="1">
                <a:solidFill>
                  <a:srgbClr val="7030A0"/>
                </a:solidFill>
              </a:rPr>
              <a:t>1</a:t>
            </a:r>
            <a:r>
              <a:rPr lang="ru-RU" sz="3600" b="1" i="0" u="none" strike="noStrike" cap="none" spc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Презентация</a:t>
            </a:r>
            <a:r>
              <a:rPr lang="ru-RU" sz="36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</a:t>
            </a:r>
            <a:r>
              <a:rPr lang="ru-RU" sz="1200" b="0" i="0" u="sng" strike="noStrike" cap="none" spc="0">
                <a:latin typeface="Times New Roman"/>
                <a:ea typeface="Times New Roman"/>
                <a:cs typeface="Times New Roman"/>
                <a:hlinkClick r:id="rId2" tooltip="https://disk.yandex.ru/edit/disk/disk%2FЗагрузки%2FЯндекс%3A удаленная совместная работа с документами.pptx?sk=yf2682a5c302dce92b376831a3ca33305"/>
              </a:rPr>
              <a:t>https://disk.yandex.ru/edit/disk/disk%2FЗагрузки%2FЯндекс%3A%20удаленная%20совместная%20работа%20с%20документами.pptx?sk=yf2682a5c302dce92b376831a3ca33305</a:t>
            </a:r>
            <a:endParaRPr lang="ru-RU" sz="1200" b="0" i="0" u="none" strike="noStrike" cap="none" spc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>
              <a:defRPr/>
            </a:pPr>
            <a:r>
              <a:rPr lang="ru-RU" sz="3600" b="1" i="0" u="none" strike="noStrike" cap="none" spc="0">
                <a:solidFill>
                  <a:srgbClr val="7030A0"/>
                </a:solidFill>
                <a:latin typeface="Times New Roman"/>
                <a:ea typeface="Arial"/>
                <a:cs typeface="Arial"/>
              </a:rPr>
              <a:t>2</a:t>
            </a:r>
            <a:r>
              <a:rPr lang="ru-RU" sz="3600" b="1" i="0" u="none" strike="noStrike" cap="none" spc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Документ docx</a:t>
            </a:r>
            <a:endParaRPr lang="ru-RU" sz="3600" b="0" i="0" u="none" strike="noStrike" cap="none" spc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>
              <a:defRPr/>
            </a:pPr>
            <a:r>
              <a:rPr lang="ru-RU" sz="1200" b="0" i="0" u="sng" strike="noStrike" cap="none" spc="0">
                <a:latin typeface="Times New Roman"/>
                <a:ea typeface="Times New Roman"/>
                <a:cs typeface="Times New Roman"/>
                <a:hlinkClick r:id="rId3" tooltip="https://disk.yandex.ru/i/HbqhvdG_EpZ_zw"/>
              </a:rPr>
              <a:t>https://disk.yandex.ru/i/HbqhvdG_EpZ_zw</a:t>
            </a:r>
            <a:endParaRPr lang="ru-RU" sz="1200" b="0" i="0" u="none" strike="noStrike" cap="none" spc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>
              <a:defRPr/>
            </a:pPr>
            <a:r>
              <a:rPr lang="ru-RU" sz="3600" b="1" i="0" u="none" strike="noStrike" cap="none" spc="0">
                <a:solidFill>
                  <a:srgbClr val="7030A0"/>
                </a:solidFill>
                <a:latin typeface="Times New Roman"/>
                <a:ea typeface="Arial"/>
                <a:cs typeface="Arial"/>
              </a:rPr>
              <a:t>3</a:t>
            </a:r>
            <a:r>
              <a:rPr lang="ru-RU" sz="3600" b="1" i="0" u="none" strike="noStrike" cap="none" spc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Таблица xlsx</a:t>
            </a:r>
            <a:endParaRPr lang="ru-RU" sz="3600" b="1" i="0" u="none" strike="noStrike" cap="none" spc="0">
              <a:solidFill>
                <a:srgbClr val="7030A0"/>
              </a:solidFill>
              <a:latin typeface="Times New Roman"/>
              <a:ea typeface="Times New Roman"/>
              <a:cs typeface="Times New Roman"/>
            </a:endParaRPr>
          </a:p>
          <a:p>
            <a:pPr algn="l">
              <a:defRPr/>
            </a:pPr>
            <a:r>
              <a:rPr lang="ru-RU" sz="1200" b="0" i="0" u="sng" strike="noStrike" cap="none" spc="0">
                <a:latin typeface="Times New Roman"/>
                <a:ea typeface="Times New Roman"/>
                <a:cs typeface="Times New Roman"/>
                <a:hlinkClick r:id="rId4" tooltip="https://disk.yandex.ru/i/oTbTdybULTxsqQ"/>
              </a:rPr>
              <a:t>h</a:t>
            </a:r>
            <a:r>
              <a:rPr lang="ru-RU" sz="1200" b="0" i="0" u="sng" strike="noStrike" cap="none" spc="0">
                <a:latin typeface="Times New Roman"/>
                <a:ea typeface="Times New Roman"/>
                <a:cs typeface="Times New Roman"/>
                <a:hlinkClick r:id="rId4" tooltip="https://disk.yandex.ru/i/oTbTdybULTxsqQ"/>
              </a:rPr>
              <a:t>ttps://disk.yandex.ru/i/oTbTdybULTxsqQ</a:t>
            </a:r>
            <a:endParaRPr lang="ru-RU" sz="1200" b="0" i="0" u="sng" strike="noStrike" cap="none" spc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93222757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r>
              <a:rPr/>
              <a:t>Москва, 2022</a:t>
            </a:r>
            <a:endParaRPr/>
          </a:p>
        </p:txBody>
      </p:sp>
      <p:sp>
        <p:nvSpPr>
          <p:cNvPr id="949441331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 </a:t>
            </a:r>
            <a:endParaRPr/>
          </a:p>
        </p:txBody>
      </p:sp>
      <p:sp>
        <p:nvSpPr>
          <p:cNvPr id="1541790900" name="" hidden="0"/>
          <p:cNvSpPr txBox="1"/>
          <p:nvPr isPhoto="0" userDrawn="0"/>
        </p:nvSpPr>
        <p:spPr bwMode="auto">
          <a:xfrm flipH="0" flipV="0">
            <a:off x="3187431" y="3107574"/>
            <a:ext cx="5515912" cy="64011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sz="3600"/>
              <a:t>Спасибо за внимание! </a:t>
            </a:r>
            <a:endParaRPr sz="3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jpg"/></Relationships>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Safari">
  <a:themeElements>
    <a:clrScheme name="Safari">
      <a:dk1>
        <a:sysClr val="windowText" lastClr="000000"/>
      </a:dk1>
      <a:lt1>
        <a:sysClr val="window" lastClr="FFFFFF"/>
      </a:lt1>
      <a:dk2>
        <a:srgbClr val="583109"/>
      </a:dk2>
      <a:lt2>
        <a:srgbClr val="76420D"/>
      </a:lt2>
      <a:accent1>
        <a:srgbClr val="76420D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753D3D"/>
      </a:folHlink>
    </a:clrScheme>
    <a:fontScheme name="">
      <a:majorFont>
        <a:latin typeface="Arial"/>
        <a:ea typeface="Arial"/>
        <a:cs typeface="Arial"/>
      </a:majorFont>
      <a:minorFont>
        <a:latin typeface="Times New Roman"/>
        <a:ea typeface="Arial"/>
        <a:cs typeface="Arial"/>
      </a:minorFont>
    </a:fontScheme>
    <a:fmtScheme name="Исполнитель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/>
        </a:gradFill>
        <a:blipFill>
          <a:blip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algn="tl" flip="none" sx="100000" sy="100000" tx="0" ty="0"/>
        </a:blip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Safari">
  <a:themeElements>
    <a:clrScheme name="Safari">
      <a:dk1>
        <a:sysClr val="windowText" lastClr="000000"/>
      </a:dk1>
      <a:lt1>
        <a:sysClr val="window" lastClr="FFFFFF"/>
      </a:lt1>
      <a:dk2>
        <a:srgbClr val="583109"/>
      </a:dk2>
      <a:lt2>
        <a:srgbClr val="76420D"/>
      </a:lt2>
      <a:accent1>
        <a:srgbClr val="76420D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753D3D"/>
      </a:folHlink>
    </a:clrScheme>
    <a:fontScheme name="">
      <a:majorFont>
        <a:latin typeface="Arial"/>
        <a:ea typeface="Arial"/>
        <a:cs typeface="Arial"/>
      </a:majorFont>
      <a:minorFont>
        <a:latin typeface="Times New Roman"/>
        <a:ea typeface="Arial"/>
        <a:cs typeface="Arial"/>
      </a:minorFont>
    </a:fontScheme>
    <a:fmtScheme name="Исполнитель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/>
        </a:gradFill>
        <a:blipFill>
          <a:blip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algn="tl" flip="none" sx="100000" sy="100000" tx="0" ty="0"/>
        </a:blip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R7-Office/7.0.1.62</Application>
  <DocSecurity>0</DocSecurity>
  <PresentationFormat>Widescreen</PresentationFormat>
  <Paragraphs>0</Paragraphs>
  <Slides>9</Slides>
  <Notes>9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dc:identifier/>
  <dc:language/>
  <cp:lastModifiedBy>Галина Жукова</cp:lastModifiedBy>
  <cp:revision>9</cp:revision>
  <dcterms:created xsi:type="dcterms:W3CDTF">2012-12-03T06:56:55Z</dcterms:created>
  <dcterms:modified xsi:type="dcterms:W3CDTF">2022-05-24T13:14:17Z</dcterms:modified>
  <cp:category/>
  <cp:contentStatus/>
  <cp:version/>
</cp:coreProperties>
</file>