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59" r:id="rId4"/>
    <p:sldId id="263" r:id="rId5"/>
    <p:sldId id="268" r:id="rId6"/>
    <p:sldId id="261" r:id="rId7"/>
    <p:sldId id="264" r:id="rId8"/>
    <p:sldId id="262" r:id="rId9"/>
    <p:sldId id="25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16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экспедиций</c:v>
                </c:pt>
              </c:strCache>
            </c:strRef>
          </c:tx>
          <c:spPr>
            <a:solidFill>
              <a:srgbClr val="003F82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3F82"/>
                    </a:solidFill>
                    <a:latin typeface="Myriad Pro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A-47FA-8716-CC7BB3156A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12644712"/>
        <c:axId val="312644320"/>
      </c:barChart>
      <c:catAx>
        <c:axId val="31264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3F82"/>
                </a:solidFill>
                <a:latin typeface="Myriad Pro"/>
                <a:ea typeface="+mn-ea"/>
                <a:cs typeface="+mn-cs"/>
              </a:defRPr>
            </a:pPr>
            <a:endParaRPr lang="en-US"/>
          </a:p>
        </c:txPr>
        <c:crossAx val="312644320"/>
        <c:crosses val="autoZero"/>
        <c:auto val="1"/>
        <c:lblAlgn val="ctr"/>
        <c:lblOffset val="100"/>
        <c:noMultiLvlLbl val="0"/>
      </c:catAx>
      <c:valAx>
        <c:axId val="312644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264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D5C59-2D7B-4BF8-BDA3-C45A78E91491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1C1ED-7F7A-4F90-902A-C499A19F8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7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C1ED-7F7A-4F90-902A-C499A19F8B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6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i.hse.ru/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https://foi.hse.ru/openrussia/documen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chart" Target="../charts/chart1.xml"/><Relationship Id="rId4" Type="http://schemas.openxmlformats.org/officeDocument/2006/relationships/hyperlink" Target="http://www.foi.hse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ПРОЕКТ СТУДЕНЧЕСКИХ ЭКСПЕДИЦИЙ</a:t>
            </a:r>
            <a:br>
              <a:rPr lang="ru-RU" sz="28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«ОТКРЫВАЕМ РОССИЮ ЗАНОВО»</a:t>
            </a:r>
            <a:endParaRPr lang="en-US" sz="2900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pPr eaLnBrk="1" hangingPunct="1"/>
            <a:r>
              <a:rPr lang="ru-RU" sz="20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Фонд образовательных инноваций НИУ ВШЭ</a:t>
            </a:r>
            <a:endParaRPr kumimoji="1" lang="ru-RU" sz="1400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/>
              </a:rPr>
              <a:t>О проекте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6119813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3F82"/>
                </a:solidFill>
              </a:rPr>
              <a:t>Зачем экспедиции университету?</a:t>
            </a:r>
            <a:br>
              <a:rPr lang="ru-RU" sz="2000" dirty="0">
                <a:solidFill>
                  <a:srgbClr val="003F82"/>
                </a:solidFill>
              </a:rPr>
            </a:br>
            <a:r>
              <a:rPr lang="ru-RU" sz="1600" dirty="0">
                <a:solidFill>
                  <a:srgbClr val="003F82"/>
                </a:solidFill>
                <a:latin typeface="Myriad Pro"/>
              </a:rPr>
              <a:t>Чтобы преодолеть фундаментальный разрыв между теоретическими схемами, усваиваемыми в процессе обучения, и действительностью российской жизни. Студенты смогут получить уникальный практический опыт и лучше узнать страну, в которой живут.</a:t>
            </a:r>
            <a:endParaRPr lang="en-US" sz="1600" dirty="0">
              <a:solidFill>
                <a:srgbClr val="003F82"/>
              </a:solidFill>
              <a:latin typeface="Myriad Pro"/>
            </a:endParaRPr>
          </a:p>
          <a:p>
            <a:endParaRPr lang="ru-RU" sz="900" dirty="0">
              <a:solidFill>
                <a:srgbClr val="003F82"/>
              </a:solidFill>
              <a:latin typeface="Myriad Pro"/>
            </a:endParaRPr>
          </a:p>
          <a:p>
            <a:endParaRPr lang="ru-RU" sz="900" dirty="0">
              <a:solidFill>
                <a:srgbClr val="003F82"/>
              </a:solidFill>
              <a:latin typeface="Myriad Pro"/>
            </a:endParaRPr>
          </a:p>
          <a:p>
            <a:r>
              <a:rPr lang="ru-RU" sz="2000" b="1" dirty="0">
                <a:solidFill>
                  <a:srgbClr val="003F82"/>
                </a:solidFill>
              </a:rPr>
              <a:t>Исследовательская «картошка»</a:t>
            </a:r>
          </a:p>
          <a:p>
            <a:r>
              <a:rPr lang="ru-RU" sz="1600" dirty="0">
                <a:solidFill>
                  <a:srgbClr val="003F82"/>
                </a:solidFill>
                <a:latin typeface="Myriad Pro"/>
              </a:rPr>
              <a:t>Подобно тому, как в СССР десятки тысяч студентов узнавали повседневную жизнь страны в формате «картошки» или «стройотрядов», студенты Вышки сформируют небольшие исследовательские команды и, под руководством преподавателей, смогут собирать и анализировать уникальные данные о жизни поселков и малых городов России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6" y="4912646"/>
            <a:ext cx="2220421" cy="1475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6" y="3197486"/>
            <a:ext cx="2237032" cy="1487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6" y="1748691"/>
            <a:ext cx="2209736" cy="12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/>
              </a:rPr>
              <a:t>О проекте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61198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Студенческие экспедиции - </a:t>
            </a:r>
            <a:br>
              <a:rPr lang="ru-RU" sz="2000" dirty="0">
                <a:solidFill>
                  <a:srgbClr val="003F82"/>
                </a:solidFill>
              </a:rPr>
            </a:br>
            <a:r>
              <a:rPr lang="ru-RU" sz="1400" dirty="0">
                <a:solidFill>
                  <a:srgbClr val="003F82"/>
                </a:solidFill>
                <a:latin typeface="Myriad Pro"/>
              </a:rPr>
              <a:t>исследовательский выезд на 10-14 дней группы студентов, которые в полевых условиях под руководством преподавателей занимаются изучением различных аспектов жизни определенных регионов.</a:t>
            </a:r>
            <a:endParaRPr lang="en-US" sz="1400" dirty="0">
              <a:solidFill>
                <a:srgbClr val="003F82"/>
              </a:solidFill>
              <a:latin typeface="Myriad Pro"/>
            </a:endParaRPr>
          </a:p>
          <a:p>
            <a:endParaRPr lang="ru-RU" sz="900" dirty="0">
              <a:solidFill>
                <a:srgbClr val="003F82"/>
              </a:solidFill>
              <a:latin typeface="Myriad Pro"/>
            </a:endParaRPr>
          </a:p>
          <a:p>
            <a:endParaRPr lang="ru-RU" sz="900" dirty="0">
              <a:solidFill>
                <a:srgbClr val="003F82"/>
              </a:solidFill>
              <a:latin typeface="Myriad Pro"/>
            </a:endParaRPr>
          </a:p>
          <a:p>
            <a:r>
              <a:rPr lang="ru-RU" sz="1600" b="1" dirty="0">
                <a:solidFill>
                  <a:srgbClr val="003F82"/>
                </a:solidFill>
              </a:rPr>
              <a:t>Состав экспедиции</a:t>
            </a:r>
            <a:r>
              <a:rPr lang="en-US" sz="1600" b="1" dirty="0">
                <a:solidFill>
                  <a:srgbClr val="003F82"/>
                </a:solidFill>
              </a:rPr>
              <a:t> </a:t>
            </a:r>
            <a:endParaRPr lang="ru-RU" sz="1600" b="1" dirty="0">
              <a:solidFill>
                <a:srgbClr val="003F82"/>
              </a:solidFill>
            </a:endParaRPr>
          </a:p>
          <a:p>
            <a:pPr marL="228600" indent="-228600">
              <a:buAutoNum type="arabicParenR"/>
            </a:pPr>
            <a:r>
              <a:rPr lang="ru-RU" sz="1400" b="1" dirty="0">
                <a:solidFill>
                  <a:srgbClr val="003F82"/>
                </a:solidFill>
                <a:latin typeface="Myriad Pro"/>
              </a:rPr>
              <a:t>Руководитель экспедиции </a:t>
            </a:r>
            <a:r>
              <a:rPr lang="ru-RU" sz="1400" dirty="0">
                <a:solidFill>
                  <a:srgbClr val="003F82"/>
                </a:solidFill>
                <a:latin typeface="Myriad Pro"/>
              </a:rPr>
              <a:t>– содержательно руководит экспедицией, несет ответственность за ее проведение; </a:t>
            </a:r>
          </a:p>
          <a:p>
            <a:pPr marL="228600" indent="-228600">
              <a:buAutoNum type="arabicParenR"/>
            </a:pPr>
            <a:r>
              <a:rPr lang="ru-RU" sz="1400" b="1" dirty="0">
                <a:solidFill>
                  <a:srgbClr val="003F82"/>
                </a:solidFill>
                <a:latin typeface="Myriad Pro"/>
              </a:rPr>
              <a:t>Заместитель руководителя экспедиции </a:t>
            </a:r>
            <a:r>
              <a:rPr lang="ru-RU" sz="1400" dirty="0">
                <a:solidFill>
                  <a:srgbClr val="003F82"/>
                </a:solidFill>
                <a:latin typeface="Myriad Pro"/>
              </a:rPr>
              <a:t>- способен временно выполнять все функции руководителя, является его дублером на случай непредвиденных и форс-мажорных обстоятельств, отлучек руководителя в поле и т.д. </a:t>
            </a:r>
          </a:p>
          <a:p>
            <a:pPr marL="228600" indent="-228600">
              <a:buAutoNum type="arabicParenR"/>
            </a:pPr>
            <a:r>
              <a:rPr lang="ru-RU" sz="1400" b="1" dirty="0">
                <a:solidFill>
                  <a:srgbClr val="003F82"/>
                </a:solidFill>
                <a:latin typeface="Myriad Pro"/>
              </a:rPr>
              <a:t>Менеджер</a:t>
            </a:r>
            <a:r>
              <a:rPr lang="ru-RU" sz="1400" dirty="0">
                <a:solidFill>
                  <a:srgbClr val="003F82"/>
                </a:solidFill>
                <a:latin typeface="Myriad Pro"/>
              </a:rPr>
              <a:t> – помогает с логистикой экспедиции и ее проведением на месте. Менеджеры экспедиции могут рекрутироваться из числа студентов профильного факультета.</a:t>
            </a:r>
          </a:p>
          <a:p>
            <a:pPr marL="228600" indent="-228600">
              <a:buAutoNum type="arabicParenR"/>
            </a:pPr>
            <a:r>
              <a:rPr lang="ru-RU" sz="1400" b="1" dirty="0">
                <a:solidFill>
                  <a:srgbClr val="003F82"/>
                </a:solidFill>
                <a:latin typeface="Myriad Pro"/>
              </a:rPr>
              <a:t>Студенты</a:t>
            </a:r>
            <a:r>
              <a:rPr lang="ru-RU" sz="1400" dirty="0">
                <a:solidFill>
                  <a:srgbClr val="003F82"/>
                </a:solidFill>
                <a:latin typeface="Myriad Pro"/>
              </a:rPr>
              <a:t> одной или нескольких образовательных программ НИУ ВШЭ</a:t>
            </a:r>
          </a:p>
          <a:p>
            <a:r>
              <a:rPr lang="ru-RU" sz="1400" dirty="0">
                <a:solidFill>
                  <a:srgbClr val="003F82"/>
                </a:solidFill>
                <a:latin typeface="Myriad Pro"/>
              </a:rPr>
              <a:t>В экспедицию могут дополнительно приглашаться тьюторы (не более 1-2) – специалисты, которые позволяют студентам освоить новые исследовательские практики и приемы.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6" y="4912646"/>
            <a:ext cx="2220421" cy="1475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6" y="3197486"/>
            <a:ext cx="2237032" cy="1487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6" y="1748691"/>
            <a:ext cx="2209736" cy="12448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49133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/>
              </a:rPr>
              <a:t>Подача заявок и </a:t>
            </a:r>
            <a:r>
              <a:rPr lang="ru-RU" sz="1600" dirty="0" err="1">
                <a:solidFill>
                  <a:schemeClr val="bg1"/>
                </a:solidFill>
                <a:latin typeface="Myriad Pro"/>
              </a:rPr>
              <a:t>рекрутинг</a:t>
            </a:r>
            <a:r>
              <a:rPr lang="ru-RU" sz="1600" dirty="0">
                <a:solidFill>
                  <a:schemeClr val="bg1"/>
                </a:solidFill>
                <a:latin typeface="Myriad Pro"/>
              </a:rPr>
              <a:t> студентов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765300"/>
            <a:ext cx="6119813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заявки на проведение экспедиции</a:t>
            </a:r>
            <a:endParaRPr lang="ru-RU" sz="1600" dirty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Подать заявку могут штатные преподаватели и научные сотрудники НИУ ВШЭ. 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В конкурсах 2017 и 2018 календарных годов могут принимать участие преподаватели следующих факультетов: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F82"/>
                </a:solidFill>
                <a:latin typeface="Myriad Pro"/>
              </a:rPr>
              <a:t>факультет социальных наук;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F82"/>
                </a:solidFill>
                <a:latin typeface="Myriad Pro"/>
              </a:rPr>
              <a:t>факультет гуманитарных наук;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F82"/>
                </a:solidFill>
                <a:latin typeface="Myriad Pro"/>
              </a:rPr>
              <a:t>факультет коммуникаций, медиа и дизайна;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F82"/>
                </a:solidFill>
                <a:latin typeface="Myriad Pro"/>
              </a:rPr>
              <a:t>факультет права.</a:t>
            </a: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Подробная информация о сроках проведения конкурса и вся документация представлены на странице «Фонда образовательных инноваций» - </a:t>
            </a:r>
            <a:r>
              <a:rPr lang="en-US" sz="1200" dirty="0">
                <a:solidFill>
                  <a:srgbClr val="003F82"/>
                </a:solidFill>
                <a:latin typeface="Myriad Pro"/>
                <a:hlinkClick r:id="rId3"/>
              </a:rPr>
              <a:t>www.foi.hse.ru</a:t>
            </a:r>
            <a:endParaRPr lang="en-US" sz="1200" dirty="0">
              <a:solidFill>
                <a:srgbClr val="003F82"/>
              </a:solidFill>
              <a:latin typeface="Myriad Pro"/>
            </a:endParaRPr>
          </a:p>
          <a:p>
            <a:endParaRPr lang="ru-RU" sz="1600" dirty="0">
              <a:solidFill>
                <a:srgbClr val="003F82"/>
              </a:solidFill>
              <a:latin typeface="Myriad Pro"/>
            </a:endParaRPr>
          </a:p>
          <a:p>
            <a:r>
              <a:rPr lang="ru-RU" sz="1600" b="1" dirty="0">
                <a:solidFill>
                  <a:srgbClr val="003F82"/>
                </a:solidFill>
              </a:rPr>
              <a:t>Требования к заявкам</a:t>
            </a:r>
            <a:br>
              <a:rPr lang="ru-RU" sz="2800" dirty="0">
                <a:solidFill>
                  <a:srgbClr val="003F82"/>
                </a:solidFill>
              </a:rPr>
            </a:br>
            <a:r>
              <a:rPr lang="ru-RU" sz="1200" dirty="0">
                <a:solidFill>
                  <a:srgbClr val="003F82"/>
                </a:solidFill>
                <a:latin typeface="Myriad Pro"/>
              </a:rPr>
              <a:t>Заявки должны быть составлены в соответствии </a:t>
            </a:r>
            <a:r>
              <a:rPr lang="ru-RU" sz="1200" dirty="0">
                <a:solidFill>
                  <a:srgbClr val="003F82"/>
                </a:solidFill>
                <a:latin typeface="Myriad Pro"/>
                <a:hlinkClick r:id="rId4"/>
              </a:rPr>
              <a:t>формами конкурсной документации</a:t>
            </a:r>
            <a:r>
              <a:rPr lang="ru-RU" sz="1200" dirty="0">
                <a:solidFill>
                  <a:srgbClr val="003F82"/>
                </a:solidFill>
                <a:latin typeface="Myriad Pro"/>
              </a:rPr>
              <a:t>, а сами полевые экспедиции должны решать, в первую очередь, исследовательские и образовательные задачи</a:t>
            </a:r>
          </a:p>
          <a:p>
            <a:endParaRPr lang="ru-RU" sz="1600" dirty="0">
              <a:solidFill>
                <a:srgbClr val="003F82"/>
              </a:solidFill>
              <a:latin typeface="Myriad Pro"/>
            </a:endParaRPr>
          </a:p>
          <a:p>
            <a:r>
              <a:rPr lang="ru-RU" sz="1600" b="1" dirty="0">
                <a:solidFill>
                  <a:srgbClr val="003F82"/>
                </a:solidFill>
              </a:rPr>
              <a:t>Место проведения экспедиции </a:t>
            </a:r>
            <a:br>
              <a:rPr lang="ru-RU" sz="2800" dirty="0">
                <a:solidFill>
                  <a:srgbClr val="003F82"/>
                </a:solidFill>
              </a:rPr>
            </a:br>
            <a:r>
              <a:rPr lang="ru-RU" sz="1200" dirty="0">
                <a:solidFill>
                  <a:srgbClr val="003F82"/>
                </a:solidFill>
                <a:latin typeface="Myriad Pro"/>
              </a:rPr>
              <a:t>Предпочтение отдается заявкам, в которых местом проведения экспедиции выбраны малые города европейской части России (уровня районного центра, центра крупного сельского поселения и т.п.). </a:t>
            </a:r>
          </a:p>
          <a:p>
            <a:r>
              <a:rPr lang="ru-RU" sz="1200" b="1" dirty="0">
                <a:solidFill>
                  <a:srgbClr val="003F82"/>
                </a:solidFill>
                <a:latin typeface="Myriad Pro"/>
              </a:rPr>
              <a:t>Целевой регион 2017 года – Воронежская область.</a:t>
            </a:r>
          </a:p>
          <a:p>
            <a:endParaRPr lang="ru-RU" sz="800" dirty="0">
              <a:solidFill>
                <a:srgbClr val="003F82"/>
              </a:solidFill>
              <a:latin typeface="Myriad Pro"/>
            </a:endParaRPr>
          </a:p>
          <a:p>
            <a:endParaRPr lang="ru-RU" sz="9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15" y="1751651"/>
            <a:ext cx="2210337" cy="1467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15" y="3397336"/>
            <a:ext cx="2214585" cy="14749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14" y="5067627"/>
            <a:ext cx="2214585" cy="13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49133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/>
              </a:rPr>
              <a:t>Подача заявок и </a:t>
            </a:r>
            <a:r>
              <a:rPr lang="ru-RU" sz="1600" dirty="0" err="1">
                <a:solidFill>
                  <a:schemeClr val="bg1"/>
                </a:solidFill>
                <a:latin typeface="Myriad Pro"/>
              </a:rPr>
              <a:t>рекрутинг</a:t>
            </a:r>
            <a:r>
              <a:rPr lang="ru-RU" sz="1600" dirty="0">
                <a:solidFill>
                  <a:schemeClr val="bg1"/>
                </a:solidFill>
                <a:latin typeface="Myriad Pro"/>
              </a:rPr>
              <a:t> студентов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765300"/>
            <a:ext cx="6119813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Экспертиза заявки</a:t>
            </a:r>
            <a:br>
              <a:rPr lang="ru-RU" sz="3600" dirty="0">
                <a:solidFill>
                  <a:srgbClr val="003F82"/>
                </a:solidFill>
              </a:rPr>
            </a:br>
            <a:r>
              <a:rPr lang="ru-RU" sz="1200" dirty="0">
                <a:solidFill>
                  <a:srgbClr val="003F82"/>
                </a:solidFill>
                <a:latin typeface="Myriad Pro"/>
              </a:rPr>
              <a:t>По окончании срока приема заявок, поступившие заявки проходят экспертизу. В случае одобрения, с автором заявки (руководителем экспедиции) заключается договор на разработку подробного тематического плана экспедиции и ее проведение. Аналогичные договоры заключаются с заместителем руководителя экспедиции на оказание услуг по проведению экспедиции.</a:t>
            </a:r>
          </a:p>
          <a:p>
            <a:endParaRPr lang="ru-RU" sz="2000" b="1" dirty="0">
              <a:solidFill>
                <a:srgbClr val="003F82"/>
              </a:solidFill>
            </a:endParaRPr>
          </a:p>
          <a:p>
            <a:r>
              <a:rPr lang="ru-RU" sz="1600" b="1" dirty="0">
                <a:solidFill>
                  <a:srgbClr val="003F82"/>
                </a:solidFill>
              </a:rPr>
              <a:t>Рекрутинг студентов в экспедицию</a:t>
            </a:r>
            <a:br>
              <a:rPr lang="ru-RU" sz="3600" dirty="0">
                <a:solidFill>
                  <a:srgbClr val="003F82"/>
                </a:solidFill>
              </a:rPr>
            </a:br>
            <a:r>
              <a:rPr lang="ru-RU" sz="1200" dirty="0">
                <a:solidFill>
                  <a:srgbClr val="003F82"/>
                </a:solidFill>
                <a:latin typeface="Myriad Pro"/>
              </a:rPr>
              <a:t>проводится через выставление одобренного проекта в специальном разделе «Ярмарки проектов». Автор проекта при размещении его на «Ярмарке проектов» устанавливает количество получаемых кредитов и квоты (направление подготовки, курс и т.п.). В случае, если основной состав студентов заранее известен, то через «Ярмарку» производится доукомплектование группы. </a:t>
            </a:r>
            <a:r>
              <a:rPr lang="ru-RU" sz="1200" dirty="0" err="1">
                <a:solidFill>
                  <a:srgbClr val="003F82"/>
                </a:solidFill>
                <a:latin typeface="Myriad Pro"/>
              </a:rPr>
              <a:t>Междисциплинарность</a:t>
            </a:r>
            <a:r>
              <a:rPr lang="ru-RU" sz="1200" dirty="0">
                <a:solidFill>
                  <a:srgbClr val="003F82"/>
                </a:solidFill>
                <a:latin typeface="Myriad Pro"/>
              </a:rPr>
              <a:t> при формировании групп поощряется.</a:t>
            </a:r>
          </a:p>
          <a:p>
            <a:endParaRPr lang="ru-RU" sz="800" dirty="0">
              <a:solidFill>
                <a:srgbClr val="003F82"/>
              </a:solidFill>
              <a:latin typeface="Myriad Pro"/>
            </a:endParaRPr>
          </a:p>
          <a:p>
            <a:endParaRPr lang="ru-RU" sz="9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2" y="1683412"/>
            <a:ext cx="2209736" cy="1469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2" y="3286600"/>
            <a:ext cx="2231434" cy="1476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2" y="4924076"/>
            <a:ext cx="2209736" cy="14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39348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/>
              </a:rPr>
              <a:t>Содержание экспедиционной работы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6119813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Тематический план экспедиции </a:t>
            </a:r>
            <a:br>
              <a:rPr lang="ru-RU" sz="2000" dirty="0">
                <a:solidFill>
                  <a:srgbClr val="003F82"/>
                </a:solidFill>
              </a:rPr>
            </a:br>
            <a:r>
              <a:rPr lang="ru-RU" sz="1200" dirty="0">
                <a:solidFill>
                  <a:srgbClr val="003F82"/>
                </a:solidFill>
                <a:latin typeface="Myriad Pro"/>
              </a:rPr>
              <a:t>в обязательном порядке составляется руководителем экспедиции и учитывает </a:t>
            </a:r>
            <a:r>
              <a:rPr lang="ru-RU" sz="1200" dirty="0">
                <a:solidFill>
                  <a:srgbClr val="003F82"/>
                </a:solidFill>
              </a:rPr>
              <a:t>возможность использования ресурса экспедиций для сбора студентами материалов по их курсовым и дипломным работам. Экспедиции могут быть посвящены проектной работе по заказу региональных или муниципальных властей, проведению научных исследований по определенным</a:t>
            </a:r>
            <a:r>
              <a:rPr lang="en-US" sz="1200" dirty="0">
                <a:solidFill>
                  <a:srgbClr val="003F82"/>
                </a:solidFill>
              </a:rPr>
              <a:t> </a:t>
            </a:r>
            <a:r>
              <a:rPr lang="ru-RU" sz="1200" dirty="0">
                <a:solidFill>
                  <a:srgbClr val="003F82"/>
                </a:solidFill>
              </a:rPr>
              <a:t>темам, а также сочетать разные форматы работы (проектные и научно-исследовательские).</a:t>
            </a:r>
          </a:p>
          <a:p>
            <a:endParaRPr lang="ru-RU" sz="700" dirty="0">
              <a:solidFill>
                <a:srgbClr val="003F82"/>
              </a:solidFill>
              <a:latin typeface="Myriad Pro"/>
            </a:endParaRPr>
          </a:p>
          <a:p>
            <a:r>
              <a:rPr lang="ru-RU" sz="1600" b="1" dirty="0">
                <a:solidFill>
                  <a:srgbClr val="003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экспедиционной работы: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1) Полевые исследования – основная форма работы – бывают самых разных типов: интервьюирование на улицах, в учреждениях; работа в муниципальных учреждениях, архивах, музеях, редакции местной газеты и др. Определяется исходя из тематического плана экспедиции.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2) Вечернее подведение итогов (ежедневно).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3) Камеральные дни – в ходе экспедиции нужны несколько дней, когда участники обрабатывают свои материалы, готовят финальную презентацию.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4) Лекция приглашенных </a:t>
            </a:r>
            <a:r>
              <a:rPr lang="ru-RU" sz="1200" dirty="0" err="1">
                <a:solidFill>
                  <a:srgbClr val="003F82"/>
                </a:solidFill>
                <a:latin typeface="Myriad Pro"/>
              </a:rPr>
              <a:t>тьюторов</a:t>
            </a:r>
            <a:r>
              <a:rPr lang="ru-RU" sz="1200" dirty="0">
                <a:solidFill>
                  <a:srgbClr val="003F82"/>
                </a:solidFill>
                <a:latin typeface="Myriad Pro"/>
              </a:rPr>
              <a:t>, руководителей (установочные и методические) и семинар (разбор с руководителем или </a:t>
            </a:r>
            <a:r>
              <a:rPr lang="ru-RU" sz="1200" dirty="0" err="1">
                <a:solidFill>
                  <a:srgbClr val="003F82"/>
                </a:solidFill>
                <a:latin typeface="Myriad Pro"/>
              </a:rPr>
              <a:t>тьютором</a:t>
            </a:r>
            <a:r>
              <a:rPr lang="ru-RU" sz="1200" dirty="0">
                <a:solidFill>
                  <a:srgbClr val="003F82"/>
                </a:solidFill>
                <a:latin typeface="Myriad Pro"/>
              </a:rPr>
              <a:t> собранных материалов).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5) Ознакомительные прогулки с экскурсией местных краеведов для знакомства с географией территории и историей места.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6) Медиа-сопровождение –  студенты-дизайнеры и журналисты, включенные в состав экспедиции, могут формировать медиа-группу, которая фотографирует, делает скетчи, готовит регулярные заметки для размещения на информационных платформах экспедиции и т.д.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7) Досуг – ближе к концу экспедиции делается один выходной день с экскурсиями по достопримечательностям, праздничным ужином и другими формами отдыха.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6" y="4912646"/>
            <a:ext cx="2220421" cy="14753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6" y="3197486"/>
            <a:ext cx="2237032" cy="1487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6" y="1748691"/>
            <a:ext cx="2209736" cy="12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6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3948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/>
              </a:rPr>
              <a:t>Результаты экспедиционной работы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611981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Для студентов:</a:t>
            </a:r>
          </a:p>
          <a:p>
            <a:endParaRPr lang="ru-RU" sz="1200" dirty="0">
              <a:solidFill>
                <a:srgbClr val="003F82"/>
              </a:solidFill>
            </a:endParaRPr>
          </a:p>
          <a:p>
            <a:r>
              <a:rPr lang="ru-RU" sz="1200" dirty="0">
                <a:solidFill>
                  <a:srgbClr val="003F82"/>
                </a:solidFill>
              </a:rPr>
              <a:t>1) Полевой дневник участника экспедиции (может засчитываться как отчет по практике).</a:t>
            </a:r>
          </a:p>
          <a:p>
            <a:r>
              <a:rPr lang="ru-RU" sz="1200" dirty="0">
                <a:solidFill>
                  <a:srgbClr val="003F82"/>
                </a:solidFill>
              </a:rPr>
              <a:t>2) Курсовые и выпускные квалификационные работы, написанные по итогам экспедиций.</a:t>
            </a:r>
          </a:p>
          <a:p>
            <a:r>
              <a:rPr lang="ru-RU" sz="1200" dirty="0">
                <a:solidFill>
                  <a:srgbClr val="003F82"/>
                </a:solidFill>
              </a:rPr>
              <a:t>3) Презентации отдельных групп по направлению их работы/исследований, которые представляются в последний рабочий день экспедиции.</a:t>
            </a:r>
          </a:p>
          <a:p>
            <a:r>
              <a:rPr lang="ru-RU" sz="1200" dirty="0">
                <a:solidFill>
                  <a:srgbClr val="003F82"/>
                </a:solidFill>
              </a:rPr>
              <a:t>4) Финальные эссе, подготовленные после завершения экспедиции.</a:t>
            </a:r>
          </a:p>
          <a:p>
            <a:r>
              <a:rPr lang="ru-RU" sz="1200" dirty="0">
                <a:solidFill>
                  <a:srgbClr val="003F82"/>
                </a:solidFill>
              </a:rPr>
              <a:t>5) Информационные и медиа-продукты, создаваемые в ходе экспедиции (журналистские тексты, </a:t>
            </a:r>
            <a:r>
              <a:rPr lang="ru-RU" sz="1200" dirty="0" err="1">
                <a:solidFill>
                  <a:srgbClr val="003F82"/>
                </a:solidFill>
              </a:rPr>
              <a:t>лонг-риды</a:t>
            </a:r>
            <a:r>
              <a:rPr lang="ru-RU" sz="1200" dirty="0">
                <a:solidFill>
                  <a:srgbClr val="003F82"/>
                </a:solidFill>
              </a:rPr>
              <a:t>, фотографии и т.д.) и по ее завершению (фильм об экспедиции и др.) </a:t>
            </a:r>
          </a:p>
          <a:p>
            <a:r>
              <a:rPr lang="ru-RU" sz="1200" dirty="0">
                <a:solidFill>
                  <a:srgbClr val="003F82"/>
                </a:solidFill>
              </a:rPr>
              <a:t>6) Паспорт территории (города, района, поселения), включающий его демографическую, экономическую, культурно-историческую и прочие составляющие. Паспорта территорий могут составить специальную базу данных экспедиций университета.</a:t>
            </a: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  <a:p>
            <a:r>
              <a:rPr lang="ru-RU" sz="1600" b="1" dirty="0">
                <a:solidFill>
                  <a:srgbClr val="003F82"/>
                </a:solidFill>
              </a:rPr>
              <a:t>Для руководителей экспедиции:</a:t>
            </a:r>
          </a:p>
          <a:p>
            <a:endParaRPr lang="ru-RU" sz="1200" dirty="0">
              <a:solidFill>
                <a:srgbClr val="003F82"/>
              </a:solidFill>
            </a:endParaRPr>
          </a:p>
          <a:p>
            <a:r>
              <a:rPr lang="ru-RU" sz="1200" dirty="0">
                <a:solidFill>
                  <a:srgbClr val="003F82"/>
                </a:solidFill>
              </a:rPr>
              <a:t>1) Реализация нового элемента образовательной программы студентов.</a:t>
            </a:r>
          </a:p>
          <a:p>
            <a:r>
              <a:rPr lang="ru-RU" sz="1200" dirty="0">
                <a:solidFill>
                  <a:srgbClr val="003F82"/>
                </a:solidFill>
              </a:rPr>
              <a:t>2) Сбор полевых данных для научно-исследовательской работы.</a:t>
            </a:r>
          </a:p>
          <a:p>
            <a:r>
              <a:rPr lang="ru-RU" sz="1200" dirty="0">
                <a:solidFill>
                  <a:srgbClr val="003F82"/>
                </a:solidFill>
              </a:rPr>
              <a:t>3) Возможность экспертизы по исследуемым территориям для органов власти.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29" y="1721395"/>
            <a:ext cx="2209736" cy="14694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58" y="3352622"/>
            <a:ext cx="2209736" cy="1451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7" y="4990152"/>
            <a:ext cx="2209736" cy="13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1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316700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/>
              </a:rPr>
              <a:t>Планы по развитию проекта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6119813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Расширение вовлеченности</a:t>
            </a:r>
            <a:br>
              <a:rPr lang="ru-RU" sz="2000" dirty="0">
                <a:solidFill>
                  <a:srgbClr val="003F82"/>
                </a:solidFill>
              </a:rPr>
            </a:br>
            <a:r>
              <a:rPr lang="ru-RU" sz="1200" dirty="0">
                <a:solidFill>
                  <a:srgbClr val="003F82"/>
                </a:solidFill>
                <a:latin typeface="Myriad Pro"/>
              </a:rPr>
              <a:t>Начиная с 2019 календарного года, в конкурсах также планируется привлечь к участию в экспедиционной деятельности преподавателей и студентов следующих факультетов: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F82"/>
                </a:solidFill>
                <a:latin typeface="Myriad Pro"/>
              </a:rPr>
              <a:t>факультет экономических наук;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F82"/>
                </a:solidFill>
                <a:latin typeface="Myriad Pro"/>
              </a:rPr>
              <a:t>факультет мировой экономики и мировой политики;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F82"/>
                </a:solidFill>
                <a:latin typeface="Myriad Pro"/>
              </a:rPr>
              <a:t>факультета бизнеса и менеджмента.</a:t>
            </a:r>
          </a:p>
          <a:p>
            <a:endParaRPr lang="ru-RU" sz="600" dirty="0">
              <a:solidFill>
                <a:srgbClr val="003F82"/>
              </a:solidFill>
              <a:latin typeface="Myriad Pro"/>
            </a:endParaRPr>
          </a:p>
          <a:p>
            <a:r>
              <a:rPr lang="ru-RU" sz="1600" b="1" dirty="0">
                <a:solidFill>
                  <a:srgbClr val="003F82"/>
                </a:solidFill>
              </a:rPr>
              <a:t>Увеличение общего количества экспедиций</a:t>
            </a:r>
            <a:br>
              <a:rPr lang="ru-RU" sz="2000" dirty="0">
                <a:solidFill>
                  <a:srgbClr val="003F82"/>
                </a:solidFill>
              </a:rPr>
            </a:br>
            <a:endParaRPr lang="ru-RU" sz="2000" dirty="0">
              <a:solidFill>
                <a:srgbClr val="003F82"/>
              </a:solidFill>
            </a:endParaRPr>
          </a:p>
          <a:p>
            <a:endParaRPr lang="ru-RU" sz="2000" dirty="0">
              <a:solidFill>
                <a:srgbClr val="003F82"/>
              </a:solidFill>
              <a:latin typeface="Myriad Pro"/>
            </a:endParaRPr>
          </a:p>
          <a:p>
            <a:endParaRPr lang="ru-RU" sz="2400" dirty="0">
              <a:solidFill>
                <a:srgbClr val="003F82"/>
              </a:solidFill>
              <a:latin typeface="Myriad Pro"/>
            </a:endParaRPr>
          </a:p>
          <a:p>
            <a:endParaRPr lang="ru-RU" sz="2000" dirty="0">
              <a:solidFill>
                <a:srgbClr val="003F82"/>
              </a:solidFill>
              <a:latin typeface="Myriad Pro"/>
            </a:endParaRPr>
          </a:p>
          <a:p>
            <a:endParaRPr lang="ru-RU" sz="2000" dirty="0">
              <a:solidFill>
                <a:srgbClr val="003F82"/>
              </a:solidFill>
              <a:latin typeface="Myriad Pro"/>
            </a:endParaRPr>
          </a:p>
          <a:p>
            <a:endParaRPr lang="ru-RU" sz="2000" dirty="0">
              <a:solidFill>
                <a:srgbClr val="003F82"/>
              </a:solidFill>
              <a:latin typeface="Myriad Pro"/>
            </a:endParaRPr>
          </a:p>
          <a:p>
            <a:endParaRPr lang="ru-RU" sz="2000" dirty="0">
              <a:solidFill>
                <a:srgbClr val="003F82"/>
              </a:solidFill>
              <a:latin typeface="Myriad Pro"/>
            </a:endParaRPr>
          </a:p>
          <a:p>
            <a:endParaRPr lang="ru-RU" sz="2000" dirty="0">
              <a:solidFill>
                <a:srgbClr val="003F82"/>
              </a:solidFill>
              <a:latin typeface="Myriad Pro"/>
            </a:endParaRPr>
          </a:p>
          <a:p>
            <a:endParaRPr lang="ru-RU" sz="2000" dirty="0">
              <a:solidFill>
                <a:srgbClr val="003F82"/>
              </a:solidFill>
              <a:latin typeface="Myriad Pro"/>
            </a:endParaRP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Подробная информация о сроках проведения конкурса и вся документация представлены на странице «Фонда образовательных инноваций» - </a:t>
            </a:r>
            <a:r>
              <a:rPr lang="en-US" sz="1200" dirty="0">
                <a:solidFill>
                  <a:srgbClr val="003F82"/>
                </a:solidFill>
                <a:latin typeface="Myriad Pro"/>
                <a:hlinkClick r:id="rId4"/>
              </a:rPr>
              <a:t>www.foi.hse.ru</a:t>
            </a:r>
            <a:endParaRPr lang="en-US" sz="1200" dirty="0">
              <a:solidFill>
                <a:srgbClr val="003F82"/>
              </a:solidFill>
              <a:latin typeface="Myriad Pro"/>
            </a:endParaRP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77255246"/>
              </p:ext>
            </p:extLst>
          </p:nvPr>
        </p:nvGraphicFramePr>
        <p:xfrm>
          <a:off x="200972" y="2972825"/>
          <a:ext cx="5236830" cy="285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2" y="1683412"/>
            <a:ext cx="2209736" cy="14694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2" y="3286600"/>
            <a:ext cx="2231434" cy="14764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2" y="4924076"/>
            <a:ext cx="2209736" cy="14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372</Words>
  <Application>Microsoft Office PowerPoint</Application>
  <PresentationFormat>Экран (4:3)</PresentationFormat>
  <Paragraphs>92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Myriad Pro</vt:lpstr>
      <vt:lpstr>Myriad Pro Semibold</vt:lpstr>
      <vt:lpstr>Office Theme</vt:lpstr>
      <vt:lpstr>ПРОЕКТ СТУДЕНЧЕСКИХ ЭКСПЕДИЦИЙ «ОТКРЫВАЕМ РОССИЮ ЗАНОВО»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Igor Chirikov</cp:lastModifiedBy>
  <cp:revision>44</cp:revision>
  <dcterms:created xsi:type="dcterms:W3CDTF">2010-09-30T06:45:29Z</dcterms:created>
  <dcterms:modified xsi:type="dcterms:W3CDTF">2017-03-10T11:30:38Z</dcterms:modified>
</cp:coreProperties>
</file>