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60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80467" autoAdjust="0"/>
  </p:normalViewPr>
  <p:slideViewPr>
    <p:cSldViewPr>
      <p:cViewPr varScale="1">
        <p:scale>
          <a:sx n="80" d="100"/>
          <a:sy n="80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useumsonline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ultecon.hse.ru/handbook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PRO.Музеи.Онлайн</a:t>
            </a:r>
            <a:r>
              <a:rPr lang="ru-RU" dirty="0" smtClean="0"/>
              <a:t>» (</a:t>
            </a:r>
            <a:r>
              <a:rPr lang="ru-RU" dirty="0" smtClean="0">
                <a:hlinkClick r:id="rId2"/>
              </a:rPr>
              <a:t>http://museumsonline.ru/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85874"/>
          </a:xfrm>
        </p:spPr>
        <p:txBody>
          <a:bodyPr/>
          <a:lstStyle/>
          <a:p>
            <a:r>
              <a:rPr lang="ru-RU" dirty="0" smtClean="0"/>
              <a:t>новый инструмент онлайн-образования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28794" y="5417122"/>
            <a:ext cx="511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Авторы: </a:t>
            </a:r>
            <a:r>
              <a:rPr lang="ru-RU" dirty="0" err="1" smtClean="0"/>
              <a:t>Сизова</a:t>
            </a:r>
            <a:r>
              <a:rPr lang="ru-RU" dirty="0" smtClean="0"/>
              <a:t> И.А., </a:t>
            </a:r>
            <a:r>
              <a:rPr lang="ru-RU" dirty="0" err="1" smtClean="0"/>
              <a:t>Гордин</a:t>
            </a:r>
            <a:r>
              <a:rPr lang="ru-RU" dirty="0" smtClean="0"/>
              <a:t> В.Э., </a:t>
            </a:r>
            <a:r>
              <a:rPr lang="ru-RU" dirty="0" err="1" smtClean="0"/>
              <a:t>Мусабиров</a:t>
            </a:r>
            <a:r>
              <a:rPr lang="ru-RU" dirty="0" smtClean="0"/>
              <a:t> И.Л.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Межкампусное</a:t>
            </a:r>
            <a:r>
              <a:rPr lang="ru-RU" dirty="0" smtClean="0"/>
              <a:t> </a:t>
            </a:r>
            <a:r>
              <a:rPr lang="ru-RU" dirty="0" smtClean="0"/>
              <a:t>сотрудничество и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69875" indent="-6350">
              <a:buNone/>
            </a:pPr>
            <a:endParaRPr lang="ru-RU" dirty="0" smtClean="0"/>
          </a:p>
          <a:p>
            <a:pPr marL="269875" indent="-6350">
              <a:buNone/>
            </a:pPr>
            <a:r>
              <a:rPr lang="ru-RU" dirty="0" smtClean="0"/>
              <a:t>Сайт </a:t>
            </a:r>
            <a:r>
              <a:rPr lang="ru-RU" dirty="0" smtClean="0"/>
              <a:t>реализуется в сотрудничестве с </a:t>
            </a:r>
            <a:r>
              <a:rPr lang="ru-RU" b="1" i="1" dirty="0" smtClean="0"/>
              <a:t>Союзом музеев России</a:t>
            </a:r>
            <a:r>
              <a:rPr lang="ru-RU" dirty="0" smtClean="0"/>
              <a:t>, что делает возможным его использование студентами и сотрудниками разных образовательных программ всех кампусов Высшей школы экономики </a:t>
            </a:r>
            <a:endParaRPr lang="ru-RU" dirty="0" smtClean="0"/>
          </a:p>
          <a:p>
            <a:pPr marL="269875" indent="-6350">
              <a:buNone/>
            </a:pPr>
            <a:endParaRPr lang="ru-RU" dirty="0" smtClean="0"/>
          </a:p>
          <a:p>
            <a:pPr marL="269875" indent="-6350">
              <a:buNone/>
            </a:pPr>
            <a:endParaRPr lang="ru-RU" dirty="0" smtClean="0"/>
          </a:p>
          <a:p>
            <a:pPr marL="269875" indent="-6350">
              <a:buNone/>
            </a:pPr>
            <a:r>
              <a:rPr lang="ru-RU" dirty="0" smtClean="0"/>
              <a:t>Изначально </a:t>
            </a:r>
            <a:r>
              <a:rPr lang="ru-RU" dirty="0" smtClean="0"/>
              <a:t>- совместный проект гуманитариев (</a:t>
            </a:r>
            <a:r>
              <a:rPr lang="ru-RU" dirty="0" err="1" smtClean="0"/>
              <a:t>музеологи</a:t>
            </a:r>
            <a:r>
              <a:rPr lang="ru-RU" dirty="0" smtClean="0"/>
              <a:t>, экономисты) и </a:t>
            </a:r>
            <a:r>
              <a:rPr lang="ru-RU" dirty="0" err="1" smtClean="0"/>
              <a:t>информатиков</a:t>
            </a:r>
            <a:endParaRPr lang="ru-RU" dirty="0" smtClean="0"/>
          </a:p>
          <a:p>
            <a:pPr marL="269875" indent="-269875"/>
            <a:endParaRPr lang="ru-RU" dirty="0" smtClean="0"/>
          </a:p>
          <a:p>
            <a:pPr marL="269875" indent="-269875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Межкампусное</a:t>
            </a:r>
            <a:r>
              <a:rPr lang="ru-RU" dirty="0" smtClean="0"/>
              <a:t> </a:t>
            </a:r>
            <a:r>
              <a:rPr lang="ru-RU" dirty="0" smtClean="0"/>
              <a:t>сотрудничество и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9875" indent="-269875">
              <a:buNone/>
            </a:pPr>
            <a:r>
              <a:rPr lang="ru-RU" dirty="0" smtClean="0"/>
              <a:t>   </a:t>
            </a:r>
            <a:r>
              <a:rPr lang="ru-RU" dirty="0" smtClean="0"/>
              <a:t>Приглашаем </a:t>
            </a:r>
            <a:r>
              <a:rPr lang="ru-RU" dirty="0" smtClean="0"/>
              <a:t>к сотрудничеству студентов и сотрудников различных </a:t>
            </a:r>
            <a:r>
              <a:rPr lang="ru-RU" dirty="0" smtClean="0"/>
              <a:t>направлений всех кампусов ВШЭ:</a:t>
            </a:r>
            <a:endParaRPr lang="ru-RU" dirty="0" smtClean="0"/>
          </a:p>
          <a:p>
            <a:pPr marL="269875" indent="-269875">
              <a:buFontTx/>
              <a:buChar char="-"/>
            </a:pPr>
            <a:r>
              <a:rPr lang="ru-RU" dirty="0" smtClean="0"/>
              <a:t>использовать сайт для </a:t>
            </a:r>
            <a:r>
              <a:rPr lang="ru-RU" dirty="0" smtClean="0"/>
              <a:t>научных междисциплинарных и</a:t>
            </a:r>
            <a:r>
              <a:rPr lang="ru-RU" dirty="0" smtClean="0"/>
              <a:t>сследований;</a:t>
            </a:r>
          </a:p>
          <a:p>
            <a:pPr marL="269875" indent="-269875">
              <a:buFontTx/>
              <a:buChar char="-"/>
            </a:pPr>
            <a:r>
              <a:rPr lang="ru-RU" dirty="0" smtClean="0"/>
              <a:t>участвовать в развитии профессионального сообщества;</a:t>
            </a:r>
          </a:p>
          <a:p>
            <a:pPr marL="269875" indent="-269875">
              <a:buFontTx/>
              <a:buChar char="-"/>
            </a:pPr>
            <a:r>
              <a:rPr lang="ru-RU" dirty="0" smtClean="0"/>
              <a:t>включаться </a:t>
            </a:r>
            <a:r>
              <a:rPr lang="ru-RU" dirty="0" smtClean="0"/>
              <a:t>в развитие сайта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Онлайн</a:t>
            </a:r>
            <a:r>
              <a:rPr lang="ru-RU" dirty="0" smtClean="0"/>
              <a:t> или </a:t>
            </a:r>
            <a:r>
              <a:rPr lang="ru-RU" dirty="0" err="1" smtClean="0"/>
              <a:t>офлайн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12700">
              <a:buNone/>
            </a:pPr>
            <a:r>
              <a:rPr lang="ru-RU" dirty="0" smtClean="0"/>
              <a:t>Развитие </a:t>
            </a:r>
            <a:r>
              <a:rPr lang="ru-RU" dirty="0" err="1" smtClean="0"/>
              <a:t>онлайн-продуктов</a:t>
            </a:r>
            <a:r>
              <a:rPr lang="ru-RU" dirty="0" smtClean="0"/>
              <a:t> музеев </a:t>
            </a:r>
            <a:r>
              <a:rPr lang="ru-RU" dirty="0" smtClean="0"/>
              <a:t>активизировалось – получило лавинообразный характер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indent="12700">
              <a:buNone/>
            </a:pPr>
            <a:r>
              <a:rPr lang="ru-RU" dirty="0" smtClean="0"/>
              <a:t>Гибридный </a:t>
            </a:r>
            <a:r>
              <a:rPr lang="ru-RU" dirty="0" smtClean="0"/>
              <a:t>подход – включение музейных ресурсов в образовательный процесс и для самостоятельного ознакомления студентами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Усовершенствование учебного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Концепция сайта позволяет обеспечить:</a:t>
            </a:r>
          </a:p>
          <a:p>
            <a:pPr>
              <a:spcBef>
                <a:spcPts val="0"/>
              </a:spcBef>
              <a:buNone/>
            </a:pPr>
            <a:endParaRPr lang="ru-RU" sz="1600" dirty="0" smtClean="0"/>
          </a:p>
          <a:p>
            <a:pPr marL="269875" indent="-182563">
              <a:spcBef>
                <a:spcPts val="0"/>
              </a:spcBef>
              <a:buNone/>
              <a:tabLst>
                <a:tab pos="269875" algn="l"/>
              </a:tabLst>
            </a:pPr>
            <a:endParaRPr lang="ru-RU" sz="1600" dirty="0" smtClean="0"/>
          </a:p>
          <a:p>
            <a:pPr marL="269875" indent="-182563">
              <a:buNone/>
              <a:tabLst>
                <a:tab pos="269875" algn="l"/>
              </a:tabLst>
            </a:pPr>
            <a:r>
              <a:rPr lang="ru-RU" dirty="0" smtClean="0"/>
              <a:t>– анализ потенциала музейных </a:t>
            </a:r>
            <a:r>
              <a:rPr lang="ru-RU" dirty="0" err="1" smtClean="0"/>
              <a:t>онлайн-ресурсов</a:t>
            </a:r>
            <a:r>
              <a:rPr lang="ru-RU" dirty="0" smtClean="0"/>
              <a:t> для включения их в ткань учебных дисциплин в качестве материала, рекомендуемого для самостоятельной работы студентов; </a:t>
            </a:r>
          </a:p>
          <a:p>
            <a:pPr marL="269875" indent="-182563">
              <a:spcBef>
                <a:spcPts val="0"/>
              </a:spcBef>
              <a:buNone/>
              <a:tabLst>
                <a:tab pos="269875" algn="l"/>
              </a:tabLst>
            </a:pPr>
            <a:endParaRPr lang="ru-RU" sz="1600" dirty="0" smtClean="0"/>
          </a:p>
          <a:p>
            <a:pPr marL="269875" indent="-182563">
              <a:buNone/>
              <a:tabLst>
                <a:tab pos="269875" algn="l"/>
              </a:tabLst>
            </a:pPr>
            <a:r>
              <a:rPr lang="ru-RU" dirty="0" smtClean="0"/>
              <a:t>– активизацию междисциплинарных исследований </a:t>
            </a:r>
            <a:r>
              <a:rPr lang="ru-RU" dirty="0" err="1" smtClean="0"/>
              <a:t>менеджериального</a:t>
            </a:r>
            <a:r>
              <a:rPr lang="ru-RU" dirty="0" smtClean="0"/>
              <a:t>, культурологического, информационного характера;</a:t>
            </a:r>
          </a:p>
          <a:p>
            <a:pPr marL="269875" indent="-182563">
              <a:spcBef>
                <a:spcPts val="0"/>
              </a:spcBef>
              <a:buNone/>
              <a:tabLst>
                <a:tab pos="269875" algn="l"/>
              </a:tabLst>
            </a:pPr>
            <a:endParaRPr lang="ru-RU" sz="1600" dirty="0" smtClean="0"/>
          </a:p>
          <a:p>
            <a:pPr marL="269875" indent="-182563">
              <a:buNone/>
              <a:tabLst>
                <a:tab pos="269875" algn="l"/>
              </a:tabLst>
            </a:pPr>
            <a:r>
              <a:rPr lang="ru-RU" dirty="0" smtClean="0"/>
              <a:t>– создание профессионального пространства для </a:t>
            </a:r>
            <a:r>
              <a:rPr lang="ru-RU" dirty="0" err="1" smtClean="0"/>
              <a:t>нетворкинга</a:t>
            </a:r>
            <a:r>
              <a:rPr lang="ru-RU" dirty="0" smtClean="0"/>
              <a:t> как действующих, так и будущих работников музеев.</a:t>
            </a:r>
          </a:p>
          <a:p>
            <a:pPr indent="12700" fontAlgn="base">
              <a:spcBef>
                <a:spcPts val="0"/>
              </a:spcBef>
              <a:buNone/>
            </a:pPr>
            <a:endParaRPr lang="ru-RU" sz="1600" dirty="0" smtClean="0"/>
          </a:p>
          <a:p>
            <a:pPr indent="12700" fontAlgn="base">
              <a:buNone/>
            </a:pPr>
            <a:r>
              <a:rPr lang="ru-RU" dirty="0" smtClean="0"/>
              <a:t>Данный сайт может рассматриваться не только как учебный, но и как исследовательский инструмент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Усовершенствование учебного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dirty="0" smtClean="0"/>
              <a:t>Студенты научатся:</a:t>
            </a:r>
          </a:p>
          <a:p>
            <a:pPr fontAlgn="base"/>
            <a:r>
              <a:rPr lang="ru-RU" dirty="0" smtClean="0"/>
              <a:t>профессиональным коммуникации и сотрудничеству, в том числе интернациональному;</a:t>
            </a:r>
          </a:p>
          <a:p>
            <a:pPr fontAlgn="base"/>
            <a:endParaRPr lang="ru-RU" sz="1300" dirty="0" smtClean="0"/>
          </a:p>
          <a:p>
            <a:pPr fontAlgn="base"/>
            <a:r>
              <a:rPr lang="ru-RU" dirty="0" smtClean="0"/>
              <a:t>как и где проводить регулярный мониторинг активности </a:t>
            </a:r>
            <a:r>
              <a:rPr lang="ru-RU" dirty="0" err="1" smtClean="0"/>
              <a:t>онлайн-деятельности</a:t>
            </a:r>
            <a:r>
              <a:rPr lang="ru-RU" dirty="0" smtClean="0"/>
              <a:t> музеев;</a:t>
            </a:r>
          </a:p>
          <a:p>
            <a:pPr fontAlgn="base"/>
            <a:endParaRPr lang="ru-RU" sz="1300" dirty="0" smtClean="0"/>
          </a:p>
          <a:p>
            <a:pPr fontAlgn="base"/>
            <a:r>
              <a:rPr lang="ru-RU" dirty="0" smtClean="0"/>
              <a:t>проводить опросы сотрудников музеев в процессе подготовки курсовых и выпускных квалификационных работ.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2571744"/>
            <a:ext cx="7772400" cy="1362075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642910" y="2500306"/>
            <a:ext cx="7772400" cy="1500187"/>
          </a:xfrm>
        </p:spPr>
        <p:txBody>
          <a:bodyPr>
            <a:normAutofit/>
          </a:bodyPr>
          <a:lstStyle/>
          <a:p>
            <a:pPr fontAlgn="base"/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42910" y="4000504"/>
            <a:ext cx="5741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Справочник образовательных </a:t>
            </a:r>
            <a:r>
              <a:rPr lang="ru-RU" dirty="0" err="1" smtClean="0"/>
              <a:t>онлайн-продуктов</a:t>
            </a:r>
            <a:r>
              <a:rPr lang="ru-RU" dirty="0" smtClean="0"/>
              <a:t> музеев</a:t>
            </a:r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://cultecon.hse.ru/handbook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243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«PRO.Музеи.Онлайн» (http://museumsonline.ru/)</vt:lpstr>
      <vt:lpstr>Межкампусное сотрудничество и развитие</vt:lpstr>
      <vt:lpstr>Межкампусное сотрудничество и развитие</vt:lpstr>
      <vt:lpstr>Онлайн или офлайн?</vt:lpstr>
      <vt:lpstr>Усовершенствование учебного процесса</vt:lpstr>
      <vt:lpstr>Усовершенствование учебного процесса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«PRO.Музеи.Онлайн» (http://museumsonline.ru/)</dc:title>
  <dc:creator>Пользователь</dc:creator>
  <cp:lastModifiedBy>Пользователь</cp:lastModifiedBy>
  <cp:revision>13</cp:revision>
  <dcterms:created xsi:type="dcterms:W3CDTF">2020-10-01T05:07:03Z</dcterms:created>
  <dcterms:modified xsi:type="dcterms:W3CDTF">2020-10-02T08:50:11Z</dcterms:modified>
</cp:coreProperties>
</file>