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8"/>
  </p:notes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7" r:id="rId11"/>
    <p:sldId id="271" r:id="rId12"/>
    <p:sldId id="272" r:id="rId13"/>
    <p:sldId id="273" r:id="rId14"/>
    <p:sldId id="274" r:id="rId15"/>
    <p:sldId id="275" r:id="rId16"/>
    <p:sldId id="263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4660"/>
  </p:normalViewPr>
  <p:slideViewPr>
    <p:cSldViewPr>
      <p:cViewPr varScale="1">
        <p:scale>
          <a:sx n="35" d="100"/>
          <a:sy n="35" d="100"/>
        </p:scale>
        <p:origin x="-330" y="-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4D947141-E075-42AD-9CE5-FE5A09BBEFB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AA2DEF0C-486E-4D09-AF14-B5B09A8D0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11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7141-E075-42AD-9CE5-FE5A09BBEF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EF0C-486E-4D09-AF14-B5B09A8D0A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23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7141-E075-42AD-9CE5-FE5A09BBEF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EF0C-486E-4D09-AF14-B5B09A8D0A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642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7141-E075-42AD-9CE5-FE5A09BBEF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EF0C-486E-4D09-AF14-B5B09A8D0A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224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7141-E075-42AD-9CE5-FE5A09BBEF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EF0C-486E-4D09-AF14-B5B09A8D0A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532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7141-E075-42AD-9CE5-FE5A09BBEF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EF0C-486E-4D09-AF14-B5B09A8D0A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101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7141-E075-42AD-9CE5-FE5A09BBEF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EF0C-486E-4D09-AF14-B5B09A8D0A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77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7141-E075-42AD-9CE5-FE5A09BBEF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EF0C-486E-4D09-AF14-B5B09A8D0A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7141-E075-42AD-9CE5-FE5A09BBEF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EF0C-486E-4D09-AF14-B5B09A8D0A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45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7141-E075-42AD-9CE5-FE5A09BBEF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EF0C-486E-4D09-AF14-B5B09A8D0A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458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7141-E075-42AD-9CE5-FE5A09BBEF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EF0C-486E-4D09-AF14-B5B09A8D0A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798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7141-E075-42AD-9CE5-FE5A09BBEF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EF0C-486E-4D09-AF14-B5B09A8D0A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17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4D947141-E075-42AD-9CE5-FE5A09BBEFB1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828800" hangingPunct="1"/>
              <a:t>30.09.2020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AA2DEF0C-486E-4D09-AF14-B5B09A8D0A16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0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sianlawjournal.org/jour/issue/view/29/showTo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rive.google.com/file/d/1cr49TA9_tXBcTjtgVCgdMdH0q6YY3D1v/view?usp=sharing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079432" y="2825552"/>
            <a:ext cx="17100422" cy="8568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200" b="1" cap="all" dirty="0" smtClean="0">
                <a:solidFill>
                  <a:srgbClr val="253957"/>
                </a:solidFill>
                <a:latin typeface="Arial Narrow" panose="020B0606020202030204" pitchFamily="34" charset="0"/>
                <a:sym typeface="Arial Narrow"/>
              </a:rPr>
              <a:t>Методика </a:t>
            </a:r>
            <a:r>
              <a:rPr lang="ru-RU" sz="7200" b="1" cap="all" dirty="0">
                <a:solidFill>
                  <a:srgbClr val="253957"/>
                </a:solidFill>
                <a:latin typeface="Arial Narrow" panose="020B0606020202030204" pitchFamily="34" charset="0"/>
                <a:sym typeface="Arial Narrow"/>
              </a:rPr>
              <a:t>«перевернутый класс» при обучении </a:t>
            </a:r>
            <a:r>
              <a:rPr lang="ru-RU" sz="7200" b="1" cap="all" dirty="0" smtClean="0">
                <a:solidFill>
                  <a:srgbClr val="253957"/>
                </a:solidFill>
                <a:latin typeface="Arial Narrow" panose="020B0606020202030204" pitchFamily="34" charset="0"/>
                <a:sym typeface="Arial Narrow"/>
              </a:rPr>
              <a:t>НА АНГЛИЙСКОМ ЯЗЫКЕ </a:t>
            </a:r>
            <a:r>
              <a:rPr lang="ru-RU" sz="7200" b="1" cap="all" dirty="0" err="1" smtClean="0">
                <a:solidFill>
                  <a:srgbClr val="253957"/>
                </a:solidFill>
                <a:latin typeface="Arial Narrow" panose="020B0606020202030204" pitchFamily="34" charset="0"/>
                <a:sym typeface="Arial Narrow"/>
              </a:rPr>
              <a:t>ИНТЕРНАЦИОНаЛЬНОЙ</a:t>
            </a:r>
            <a:r>
              <a:rPr lang="ru-RU" sz="7200" b="1" cap="all" dirty="0" smtClean="0">
                <a:solidFill>
                  <a:srgbClr val="253957"/>
                </a:solidFill>
                <a:latin typeface="Arial Narrow" panose="020B0606020202030204" pitchFamily="34" charset="0"/>
                <a:sym typeface="Arial Narrow"/>
              </a:rPr>
              <a:t> ГРУППЫ СТУДЕНТОВ ПРАВОВОГО БАКАЛАВРИАТА </a:t>
            </a:r>
            <a:endParaRPr lang="ru-RU" sz="7200" b="1" cap="all" dirty="0">
              <a:solidFill>
                <a:srgbClr val="253957"/>
              </a:solidFill>
              <a:latin typeface="Arial Narrow" panose="020B0606020202030204" pitchFamily="34" charset="0"/>
              <a:sym typeface="Arial Narrow"/>
            </a:endParaRP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 </a:t>
            </a:r>
            <a:endParaRPr lang="ru-RU" dirty="0"/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7116915" y="8929563"/>
            <a:ext cx="9443424" cy="117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Кирилл </a:t>
            </a:r>
            <a:r>
              <a:rPr lang="ru-RU" b="1" dirty="0" err="1" smtClean="0"/>
              <a:t>Молодыко</a:t>
            </a:r>
            <a:r>
              <a:rPr lang="en-US" b="1" dirty="0" smtClean="0"/>
              <a:t>  </a:t>
            </a:r>
            <a:r>
              <a:rPr lang="ru-RU" b="1" dirty="0" smtClean="0"/>
              <a:t> </a:t>
            </a:r>
            <a:r>
              <a:rPr lang="en-US" b="1" dirty="0" smtClean="0"/>
              <a:t> kmolodyko@hse</a:t>
            </a:r>
            <a:r>
              <a:rPr lang="en-US" b="1" dirty="0" smtClean="0"/>
              <a:t>.ru</a:t>
            </a:r>
            <a:endParaRPr lang="ru-RU" b="1" dirty="0"/>
          </a:p>
          <a:p>
            <a:r>
              <a:rPr lang="ru-RU" b="1" dirty="0"/>
              <a:t>(</a:t>
            </a:r>
            <a:r>
              <a:rPr lang="ru-RU" b="1" dirty="0" smtClean="0"/>
              <a:t>MPA, </a:t>
            </a:r>
            <a:r>
              <a:rPr lang="ru-RU" b="1" dirty="0"/>
              <a:t>Гарвардский  университет, </a:t>
            </a:r>
            <a:r>
              <a:rPr lang="ru-RU" b="1" dirty="0" err="1"/>
              <a:t>к.ю.н</a:t>
            </a:r>
            <a:r>
              <a:rPr lang="ru-RU" b="1" dirty="0"/>
              <a:t>.)</a:t>
            </a:r>
          </a:p>
          <a:p>
            <a:r>
              <a:rPr lang="ru-RU" dirty="0" smtClean="0"/>
              <a:t> </a:t>
            </a:r>
            <a:endParaRPr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7151440" y="1871765"/>
            <a:ext cx="9443423" cy="821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b="1" dirty="0" smtClean="0"/>
              <a:t>Факультет  права</a:t>
            </a:r>
            <a:endParaRPr sz="4400" b="1"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30961"/>
            <a:ext cx="9443424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3600" b="1" smtClean="0"/>
              <a:t>                                     </a:t>
            </a:r>
            <a:r>
              <a:rPr sz="3600" b="1" smtClean="0"/>
              <a:t>Москва</a:t>
            </a:r>
            <a:r>
              <a:rPr sz="3600" b="1" dirty="0"/>
              <a:t>, </a:t>
            </a:r>
            <a:r>
              <a:rPr lang="ru-RU" sz="3600" b="1" dirty="0" smtClean="0"/>
              <a:t> 1 октября </a:t>
            </a:r>
            <a:r>
              <a:rPr sz="3600" b="1" dirty="0" smtClean="0"/>
              <a:t>20</a:t>
            </a:r>
            <a:r>
              <a:rPr lang="ru-RU" sz="3600" b="1" dirty="0" smtClean="0"/>
              <a:t>20 года</a:t>
            </a:r>
            <a:endParaRPr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92600" y="881336"/>
            <a:ext cx="2857500" cy="2038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76976" y="809328"/>
            <a:ext cx="2204889" cy="21325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92600" y="881336"/>
            <a:ext cx="2857500" cy="20383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6860"/>
            <a:ext cx="23743920" cy="13614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30760" y="665312"/>
            <a:ext cx="19274634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                  ПОВТОРЕНИЕ </a:t>
            </a:r>
            <a:r>
              <a:rPr lang="ru-RU" sz="4400" b="1" dirty="0">
                <a:solidFill>
                  <a:srgbClr val="C00000"/>
                </a:solidFill>
                <a:latin typeface="Arial Narrow" panose="020B0606020202030204" pitchFamily="34" charset="0"/>
              </a:rPr>
              <a:t>- МАТЬ </a:t>
            </a:r>
            <a:r>
              <a:rPr lang="ru-RU" sz="4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УЧЕНИЯ</a:t>
            </a:r>
            <a:endParaRPr lang="ru-RU" sz="4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endParaRPr lang="ru-RU" sz="4000" dirty="0">
              <a:latin typeface="Arial Narrow" panose="020B0606020202030204" pitchFamily="34" charset="0"/>
            </a:endParaRPr>
          </a:p>
          <a:p>
            <a:pPr algn="just"/>
            <a:r>
              <a:rPr lang="ru-RU" sz="4000" dirty="0">
                <a:latin typeface="Arial Narrow" panose="020B0606020202030204" pitchFamily="34" charset="0"/>
              </a:rPr>
              <a:t>Таким образом, </a:t>
            </a:r>
            <a:r>
              <a:rPr lang="ru-RU" sz="4000" b="1" dirty="0">
                <a:latin typeface="Arial Narrow" panose="020B0606020202030204" pitchFamily="34" charset="0"/>
              </a:rPr>
              <a:t>студент прорабатывает материал до 5 раз.</a:t>
            </a:r>
            <a:r>
              <a:rPr lang="ru-RU" sz="4000" dirty="0">
                <a:latin typeface="Arial Narrow" panose="020B0606020202030204" pitchFamily="34" charset="0"/>
              </a:rPr>
              <a:t>   </a:t>
            </a:r>
            <a:endParaRPr lang="en-US" sz="4000" dirty="0">
              <a:latin typeface="Arial Narrow" panose="020B0606020202030204" pitchFamily="34" charset="0"/>
            </a:endParaRPr>
          </a:p>
          <a:p>
            <a:pPr algn="just"/>
            <a:endParaRPr lang="ru-RU" sz="4000" dirty="0">
              <a:latin typeface="Arial Narrow" panose="020B0606020202030204" pitchFamily="34" charset="0"/>
            </a:endParaRPr>
          </a:p>
          <a:p>
            <a:pPr algn="just"/>
            <a:r>
              <a:rPr lang="ru-RU" sz="4000" dirty="0">
                <a:latin typeface="Arial Narrow" panose="020B0606020202030204" pitchFamily="34" charset="0"/>
              </a:rPr>
              <a:t>1й раз: когда готовит презентацию в своей группе, все группы должны загрузить свои презентации на </a:t>
            </a:r>
            <a:r>
              <a:rPr lang="ru-RU" sz="4000" dirty="0" err="1">
                <a:latin typeface="Arial Narrow" panose="020B0606020202030204" pitchFamily="34" charset="0"/>
              </a:rPr>
              <a:t>гугл</a:t>
            </a:r>
            <a:r>
              <a:rPr lang="ru-RU" sz="4000" dirty="0">
                <a:latin typeface="Arial Narrow" panose="020B0606020202030204" pitchFamily="34" charset="0"/>
              </a:rPr>
              <a:t>-диск утром в день соответствующего класса.</a:t>
            </a:r>
            <a:endParaRPr lang="en-US" sz="4000" dirty="0">
              <a:latin typeface="Arial Narrow" panose="020B0606020202030204" pitchFamily="34" charset="0"/>
            </a:endParaRPr>
          </a:p>
          <a:p>
            <a:pPr algn="just"/>
            <a:endParaRPr lang="ru-RU" sz="4000" dirty="0">
              <a:latin typeface="Arial Narrow" panose="020B0606020202030204" pitchFamily="34" charset="0"/>
            </a:endParaRPr>
          </a:p>
          <a:p>
            <a:pPr algn="just"/>
            <a:r>
              <a:rPr lang="ru-RU" sz="4000" dirty="0">
                <a:latin typeface="Arial Narrow" panose="020B0606020202030204" pitchFamily="34" charset="0"/>
              </a:rPr>
              <a:t>2й и 3й разы: когда в классе участвует в устной защите презентации своей группой и/или смотрит в классе презентации двух других групп.  По жребию каждый раз в классе выбираются две группы для защиты их презентации устно на английском языке. После этого другие студенты класса задают вопросы тем, кто презентует. </a:t>
            </a:r>
            <a:endParaRPr lang="en-US" sz="4000" dirty="0">
              <a:latin typeface="Arial Narrow" panose="020B0606020202030204" pitchFamily="34" charset="0"/>
            </a:endParaRPr>
          </a:p>
          <a:p>
            <a:pPr algn="just"/>
            <a:endParaRPr lang="ru-RU" sz="4000" dirty="0">
              <a:latin typeface="Arial Narrow" panose="020B0606020202030204" pitchFamily="34" charset="0"/>
            </a:endParaRPr>
          </a:p>
          <a:p>
            <a:pPr algn="just"/>
            <a:r>
              <a:rPr lang="ru-RU" sz="4000" dirty="0">
                <a:latin typeface="Arial Narrow" panose="020B0606020202030204" pitchFamily="34" charset="0"/>
              </a:rPr>
              <a:t>4 й раз: когда смотрят в классе презентацию преподавателя по этой же теме по окончанию  презентаций двух групп. Далее все презентации преподавателя и всех групп доступны на </a:t>
            </a:r>
            <a:r>
              <a:rPr lang="ru-RU" sz="4000" dirty="0" err="1">
                <a:latin typeface="Arial Narrow" panose="020B0606020202030204" pitchFamily="34" charset="0"/>
              </a:rPr>
              <a:t>гугл</a:t>
            </a:r>
            <a:r>
              <a:rPr lang="ru-RU" sz="4000" dirty="0">
                <a:latin typeface="Arial Narrow" panose="020B0606020202030204" pitchFamily="34" charset="0"/>
              </a:rPr>
              <a:t>-диске класса. </a:t>
            </a:r>
            <a:endParaRPr lang="en-US" sz="4000" dirty="0">
              <a:latin typeface="Arial Narrow" panose="020B0606020202030204" pitchFamily="34" charset="0"/>
            </a:endParaRPr>
          </a:p>
          <a:p>
            <a:pPr algn="just"/>
            <a:endParaRPr lang="ru-RU" sz="4000" dirty="0">
              <a:latin typeface="Arial Narrow" panose="020B0606020202030204" pitchFamily="34" charset="0"/>
            </a:endParaRPr>
          </a:p>
          <a:p>
            <a:pPr algn="just"/>
            <a:r>
              <a:rPr lang="ru-RU" sz="4000" dirty="0">
                <a:latin typeface="Arial Narrow" panose="020B0606020202030204" pitchFamily="34" charset="0"/>
              </a:rPr>
              <a:t>5й раз: когда в конце  курса снова просматривает  презентации всех групп по всем темам в процессе общеобязательного голосования за лучшие из них.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6936" y="665312"/>
            <a:ext cx="2670418" cy="2284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76976" y="3545632"/>
            <a:ext cx="2109044" cy="19699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76976" y="8370168"/>
            <a:ext cx="1889172" cy="19316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60952" y="5921896"/>
            <a:ext cx="2506624" cy="17810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832960" y="10674424"/>
            <a:ext cx="2271852" cy="18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3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9024"/>
            <a:ext cx="23743920" cy="13614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6075" y="713580"/>
            <a:ext cx="19274634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Arial Narrow" panose="020B0606020202030204" pitchFamily="34" charset="0"/>
              </a:rPr>
              <a:t>Групповая работа также предусматривает проведение </a:t>
            </a:r>
            <a:r>
              <a:rPr lang="ru-RU" sz="4000" b="1" dirty="0">
                <a:latin typeface="Arial Narrow" panose="020B0606020202030204" pitchFamily="34" charset="0"/>
              </a:rPr>
              <a:t>соревнований  в классе между группами</a:t>
            </a:r>
            <a:r>
              <a:rPr lang="ru-RU" sz="4000" dirty="0">
                <a:latin typeface="Arial Narrow" panose="020B0606020202030204" pitchFamily="34" charset="0"/>
              </a:rPr>
              <a:t> на основе прочитанного ими дома материала.  </a:t>
            </a:r>
            <a:endParaRPr lang="en-US" sz="4000" dirty="0">
              <a:latin typeface="Arial Narrow" panose="020B0606020202030204" pitchFamily="34" charset="0"/>
            </a:endParaRPr>
          </a:p>
          <a:p>
            <a:pPr algn="just"/>
            <a:endParaRPr lang="ru-RU" sz="4000" dirty="0">
              <a:latin typeface="Arial Narrow" panose="020B0606020202030204" pitchFamily="34" charset="0"/>
            </a:endParaRPr>
          </a:p>
          <a:p>
            <a:pPr algn="just"/>
            <a:r>
              <a:rPr lang="ru-RU" sz="4000" b="1" dirty="0">
                <a:latin typeface="Arial Narrow" panose="020B0606020202030204" pitchFamily="34" charset="0"/>
              </a:rPr>
              <a:t>Персональные домашние задания - эссе на английском языке</a:t>
            </a:r>
            <a:r>
              <a:rPr lang="ru-RU" sz="4000" dirty="0">
                <a:latin typeface="Arial Narrow" panose="020B0606020202030204" pitchFamily="34" charset="0"/>
              </a:rPr>
              <a:t>. Готовятся студентами индивидуально, обычно нужно внести и мотивировать  предложения по улучшению  законодательства своей страны по теме, которая проходится в классе   (</a:t>
            </a:r>
            <a:r>
              <a:rPr lang="ru-RU" sz="4000" dirty="0" smtClean="0">
                <a:latin typeface="Arial Narrow" panose="020B0606020202030204" pitchFamily="34" charset="0"/>
              </a:rPr>
              <a:t>российскому- </a:t>
            </a:r>
            <a:r>
              <a:rPr lang="ru-RU" sz="4000" dirty="0">
                <a:latin typeface="Arial Narrow" panose="020B0606020202030204" pitchFamily="34" charset="0"/>
              </a:rPr>
              <a:t>для россиян, соответствующей страны - для иностранцев). Далее каждый студент вправе при несогласии с оценкой в режиме очной встречи с преподавателем защитить свою позицию.</a:t>
            </a:r>
            <a:endParaRPr lang="en-US" sz="4000" dirty="0">
              <a:latin typeface="Arial Narrow" panose="020B0606020202030204" pitchFamily="34" charset="0"/>
            </a:endParaRPr>
          </a:p>
          <a:p>
            <a:pPr algn="just"/>
            <a:endParaRPr lang="ru-RU" sz="4000" dirty="0">
              <a:latin typeface="Arial Narrow" panose="020B0606020202030204" pitchFamily="34" charset="0"/>
            </a:endParaRPr>
          </a:p>
          <a:p>
            <a:pPr algn="just"/>
            <a:r>
              <a:rPr lang="ru-RU" sz="4000" dirty="0">
                <a:latin typeface="Arial Narrow" panose="020B0606020202030204" pitchFamily="34" charset="0"/>
              </a:rPr>
              <a:t>В </a:t>
            </a:r>
            <a:r>
              <a:rPr lang="ru-RU" sz="4000" dirty="0" smtClean="0">
                <a:latin typeface="Arial Narrow" panose="020B0606020202030204" pitchFamily="34" charset="0"/>
              </a:rPr>
              <a:t>начале</a:t>
            </a:r>
            <a:r>
              <a:rPr lang="ru-RU" sz="4000" dirty="0" smtClean="0">
                <a:latin typeface="Arial Narrow" panose="020B0606020202030204" pitchFamily="34" charset="0"/>
              </a:rPr>
              <a:t> </a:t>
            </a:r>
            <a:r>
              <a:rPr lang="ru-RU" sz="4000" dirty="0">
                <a:latin typeface="Arial Narrow" panose="020B0606020202030204" pitchFamily="34" charset="0"/>
              </a:rPr>
              <a:t>октября - </a:t>
            </a:r>
            <a:r>
              <a:rPr lang="ru-RU" sz="4000" b="1" dirty="0">
                <a:latin typeface="Arial Narrow" panose="020B0606020202030204" pitchFamily="34" charset="0"/>
              </a:rPr>
              <a:t>деление класса на два трека: базовый и (на добровольной основе) повышенной сложности.</a:t>
            </a:r>
            <a:r>
              <a:rPr lang="ru-RU" sz="4000" dirty="0">
                <a:latin typeface="Arial Narrow" panose="020B0606020202030204" pitchFamily="34" charset="0"/>
              </a:rPr>
              <a:t> Последний предполагает дополнительные письменные англоязычные эссе повышенной сложности, обязательное чтение дополнительной научной, публицистической литературы, новостей в </a:t>
            </a:r>
            <a:r>
              <a:rPr lang="ru-RU" sz="4000" dirty="0" err="1">
                <a:latin typeface="Arial Narrow" panose="020B0606020202030204" pitchFamily="34" charset="0"/>
              </a:rPr>
              <a:t>медиа</a:t>
            </a:r>
            <a:r>
              <a:rPr lang="ru-RU" sz="4000" dirty="0">
                <a:latin typeface="Arial Narrow" panose="020B0606020202030204" pitchFamily="34" charset="0"/>
              </a:rPr>
              <a:t>, обязательный просмотр определенных видеофильмов, дополнительные персональные занятия с преподавателем и ассистентами. Это ни в коей мере не лишает права студентов «стандартного» трека на встречи с преподавателем и ассистентами по предварительной записи (за 3 дня).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0952" y="521296"/>
            <a:ext cx="2622446" cy="2155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88944" y="6137920"/>
            <a:ext cx="2782600" cy="20305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04968" y="3401616"/>
            <a:ext cx="2052386" cy="193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0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9024"/>
            <a:ext cx="23743920" cy="13614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6016" y="1052186"/>
            <a:ext cx="18050759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latin typeface="Arial Narrow" panose="020B0606020202030204" pitchFamily="34" charset="0"/>
              </a:rPr>
              <a:t>Домашняя работа с </a:t>
            </a:r>
            <a:r>
              <a:rPr lang="ru-RU" sz="4800" b="1" dirty="0" err="1">
                <a:latin typeface="Arial Narrow" panose="020B0606020202030204" pitchFamily="34" charset="0"/>
              </a:rPr>
              <a:t>видеоконтентом</a:t>
            </a:r>
            <a:r>
              <a:rPr lang="ru-RU" sz="4800" b="1" dirty="0">
                <a:latin typeface="Arial Narrow" panose="020B0606020202030204" pitchFamily="34" charset="0"/>
              </a:rPr>
              <a:t>.</a:t>
            </a:r>
            <a:r>
              <a:rPr lang="ru-RU" sz="4800" dirty="0">
                <a:latin typeface="Arial Narrow" panose="020B0606020202030204" pitchFamily="34" charset="0"/>
              </a:rPr>
              <a:t> Преподавателем курса записана и находится в свободном доступе в интернете  сокращенное (около 40  минут) изложение материала  одной из тем курса  </a:t>
            </a:r>
          </a:p>
          <a:p>
            <a:pPr algn="just"/>
            <a:r>
              <a:rPr lang="ru-RU" sz="4800" u="sng" dirty="0">
                <a:latin typeface="Arial Narrow" panose="020B0606020202030204" pitchFamily="34" charset="0"/>
                <a:hlinkClick r:id="rId3"/>
              </a:rPr>
              <a:t>https://www.russianlawjournal.org/jour/issue/view/29/showToc</a:t>
            </a:r>
            <a:endParaRPr lang="en-US" sz="4800" u="sng" dirty="0">
              <a:latin typeface="Arial Narrow" panose="020B0606020202030204" pitchFamily="34" charset="0"/>
            </a:endParaRPr>
          </a:p>
          <a:p>
            <a:pPr algn="just"/>
            <a:endParaRPr lang="ru-RU" sz="4800" dirty="0">
              <a:latin typeface="Arial Narrow" panose="020B0606020202030204" pitchFamily="34" charset="0"/>
            </a:endParaRPr>
          </a:p>
          <a:p>
            <a:pPr algn="just"/>
            <a:r>
              <a:rPr lang="ru-RU" sz="4800" b="1" dirty="0">
                <a:latin typeface="Arial Narrow" panose="020B0606020202030204" pitchFamily="34" charset="0"/>
              </a:rPr>
              <a:t>Просмотр дома видеофильмов.</a:t>
            </a:r>
            <a:r>
              <a:rPr lang="ru-RU" sz="4800" dirty="0">
                <a:latin typeface="Arial Narrow" panose="020B0606020202030204" pitchFamily="34" charset="0"/>
              </a:rPr>
              <a:t> В обязательном порядке все студенты должны просмотреть важный для понимания тематики курса фильм </a:t>
            </a:r>
            <a:r>
              <a:rPr lang="en-US" sz="4800" dirty="0">
                <a:latin typeface="Arial Narrow" panose="020B0606020202030204" pitchFamily="34" charset="0"/>
              </a:rPr>
              <a:t>The Big Short  </a:t>
            </a:r>
            <a:r>
              <a:rPr lang="ru-RU" sz="4800" dirty="0">
                <a:latin typeface="Arial Narrow" panose="020B0606020202030204" pitchFamily="34" charset="0"/>
              </a:rPr>
              <a:t>(удостоен двух «Оскаров»), и подготовить по нему письменное домашнее эссе на английском языке.  Также ряд видеофильмов и видеозаписей научно-практических конференций является рекомендуемым для просмотра студентами на стандартном треке и обязательным - на треке повышенной сложности.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96856" y="809328"/>
            <a:ext cx="3189326" cy="254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96856" y="5345832"/>
            <a:ext cx="3104968" cy="25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9024"/>
            <a:ext cx="23743920" cy="13614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2768" y="737320"/>
            <a:ext cx="17963650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>
                <a:latin typeface="Arial Narrow" panose="020B0606020202030204" pitchFamily="34" charset="0"/>
              </a:rPr>
              <a:t>Для домашнего изучения осенью  2019 года изданы </a:t>
            </a:r>
            <a:r>
              <a:rPr lang="ru-RU" sz="4400" b="1" dirty="0">
                <a:latin typeface="Arial Narrow" panose="020B0606020202030204" pitchFamily="34" charset="0"/>
              </a:rPr>
              <a:t>два методических пособия по курсу</a:t>
            </a:r>
            <a:r>
              <a:rPr lang="ru-RU" sz="4400" dirty="0">
                <a:latin typeface="Arial Narrow" panose="020B0606020202030204" pitchFamily="34" charset="0"/>
              </a:rPr>
              <a:t> с оригинальными релевантными источниками из медиа и блогов на русском и английском языках: </a:t>
            </a:r>
          </a:p>
          <a:p>
            <a:pPr algn="l"/>
            <a:r>
              <a:rPr lang="ru-RU" sz="4400" i="1" dirty="0" err="1" smtClean="0">
                <a:latin typeface="Arial Narrow" panose="020B0606020202030204" pitchFamily="34" charset="0"/>
              </a:rPr>
              <a:t>Молодыко</a:t>
            </a:r>
            <a:r>
              <a:rPr lang="ru-RU" sz="4400" i="1" dirty="0" smtClean="0">
                <a:latin typeface="Arial Narrow" panose="020B0606020202030204" pitchFamily="34" charset="0"/>
              </a:rPr>
              <a:t> К.Ю</a:t>
            </a:r>
            <a:r>
              <a:rPr lang="ru-RU" sz="4400" i="1" dirty="0">
                <a:latin typeface="Arial Narrow" panose="020B0606020202030204" pitchFamily="34" charset="0"/>
              </a:rPr>
              <a:t>.  Регулирование цифровых технологий. Экономические и социальные  аспекты. Хрестоматия</a:t>
            </a:r>
            <a:r>
              <a:rPr lang="ru-RU" sz="4400" i="1" dirty="0" smtClean="0">
                <a:latin typeface="Arial Narrow" panose="020B0606020202030204" pitchFamily="34" charset="0"/>
              </a:rPr>
              <a:t>.</a:t>
            </a:r>
          </a:p>
          <a:p>
            <a:pPr algn="l"/>
            <a:r>
              <a:rPr lang="ru-RU" sz="4400" i="1" dirty="0" err="1" smtClean="0">
                <a:latin typeface="Arial Narrow" panose="020B0606020202030204" pitchFamily="34" charset="0"/>
              </a:rPr>
              <a:t>Молодыко</a:t>
            </a:r>
            <a:r>
              <a:rPr lang="ru-RU" sz="4400" i="1" dirty="0" smtClean="0">
                <a:latin typeface="Arial Narrow" panose="020B0606020202030204" pitchFamily="34" charset="0"/>
              </a:rPr>
              <a:t> К.Ю., </a:t>
            </a:r>
            <a:r>
              <a:rPr lang="ru-RU" sz="4400" i="1" dirty="0" err="1" smtClean="0">
                <a:latin typeface="Arial Narrow" panose="020B0606020202030204" pitchFamily="34" charset="0"/>
              </a:rPr>
              <a:t>Тюляев</a:t>
            </a:r>
            <a:r>
              <a:rPr lang="ru-RU" sz="4400" i="1" dirty="0" smtClean="0">
                <a:latin typeface="Arial Narrow" panose="020B0606020202030204" pitchFamily="34" charset="0"/>
              </a:rPr>
              <a:t> Г.С. Регулирование цифровых технологий. Юридические аспекты. Хрестоматия.</a:t>
            </a:r>
          </a:p>
          <a:p>
            <a:pPr algn="just"/>
            <a:endParaRPr lang="ru-RU" sz="4400" dirty="0">
              <a:latin typeface="Arial Narrow" panose="020B0606020202030204" pitchFamily="34" charset="0"/>
            </a:endParaRPr>
          </a:p>
          <a:p>
            <a:pPr algn="just"/>
            <a:r>
              <a:rPr lang="ru-RU" sz="4400" dirty="0">
                <a:latin typeface="Arial Narrow" panose="020B0606020202030204" pitchFamily="34" charset="0"/>
              </a:rPr>
              <a:t>Их отпечатанный бумажный тираж передан в учебный абонемент библиотеки Главного корпуса </a:t>
            </a:r>
            <a:r>
              <a:rPr lang="ru-RU" sz="4400" dirty="0" smtClean="0">
                <a:latin typeface="Arial Narrow" panose="020B0606020202030204" pitchFamily="34" charset="0"/>
              </a:rPr>
              <a:t>ВШЭ.  </a:t>
            </a:r>
            <a:r>
              <a:rPr lang="ru-RU" sz="4400" dirty="0">
                <a:latin typeface="Arial Narrow" panose="020B0606020202030204" pitchFamily="34" charset="0"/>
              </a:rPr>
              <a:t>Студенты могут как  взять бумажные экземпляры пособий в библиотеке, так и использовать  их  электронные версии, полученные от преподавателя.</a:t>
            </a:r>
            <a:endParaRPr lang="en-US" sz="4400" dirty="0">
              <a:latin typeface="Arial Narrow" panose="020B0606020202030204" pitchFamily="34" charset="0"/>
            </a:endParaRPr>
          </a:p>
          <a:p>
            <a:pPr algn="just"/>
            <a:endParaRPr lang="ru-RU" sz="4400" dirty="0">
              <a:latin typeface="Arial Narrow" panose="020B0606020202030204" pitchFamily="34" charset="0"/>
            </a:endParaRPr>
          </a:p>
          <a:p>
            <a:pPr algn="just"/>
            <a:r>
              <a:rPr lang="ru-RU" sz="4400" dirty="0">
                <a:latin typeface="Arial Narrow" panose="020B0606020202030204" pitchFamily="34" charset="0"/>
              </a:rPr>
              <a:t>В учебном плане курса вся </a:t>
            </a:r>
            <a:r>
              <a:rPr lang="ru-RU" sz="4400" b="1" dirty="0">
                <a:latin typeface="Arial Narrow" panose="020B0606020202030204" pitchFamily="34" charset="0"/>
              </a:rPr>
              <a:t>литература по каждой теме разделена на 3 группы:</a:t>
            </a:r>
            <a:r>
              <a:rPr lang="ru-RU" sz="4400" dirty="0">
                <a:latin typeface="Arial Narrow" panose="020B0606020202030204" pitchFamily="34" charset="0"/>
              </a:rPr>
              <a:t> обязательная для всех, обязательная только для студентов трека повышенной сложности, дополнительная.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00912" y="2249488"/>
            <a:ext cx="2125908" cy="1775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24326" y="3932836"/>
            <a:ext cx="2125908" cy="1775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40872" y="9234264"/>
            <a:ext cx="2559898" cy="2301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84888" y="6065912"/>
            <a:ext cx="2900988" cy="22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2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9024"/>
            <a:ext cx="23743920" cy="13614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2731" y="1919806"/>
            <a:ext cx="179636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>
                <a:latin typeface="Arial Narrow" panose="020B0606020202030204" pitchFamily="34" charset="0"/>
              </a:rPr>
              <a:t>Ежегодно  один из классов проводит гость – один из руководителей Центрального Банка Российской Федерации. </a:t>
            </a:r>
            <a:r>
              <a:rPr lang="ru-RU" sz="4800" b="1" dirty="0">
                <a:latin typeface="Arial Narrow" panose="020B0606020202030204" pitchFamily="34" charset="0"/>
              </a:rPr>
              <a:t>Все</a:t>
            </a:r>
            <a:r>
              <a:rPr lang="ru-RU" sz="4800" dirty="0">
                <a:latin typeface="Arial Narrow" panose="020B0606020202030204" pitchFamily="34" charset="0"/>
              </a:rPr>
              <a:t> </a:t>
            </a:r>
            <a:r>
              <a:rPr lang="ru-RU" sz="4800" b="1" dirty="0">
                <a:latin typeface="Arial Narrow" panose="020B0606020202030204" pitchFamily="34" charset="0"/>
              </a:rPr>
              <a:t>студенты должны заранее сформулировать и прислать преподавателю письменные вопросы</a:t>
            </a:r>
            <a:r>
              <a:rPr lang="ru-RU" sz="4800" dirty="0">
                <a:latin typeface="Arial Narrow" panose="020B0606020202030204" pitchFamily="34" charset="0"/>
              </a:rPr>
              <a:t> к нему.</a:t>
            </a:r>
          </a:p>
          <a:p>
            <a:pPr algn="just"/>
            <a:r>
              <a:rPr lang="ru-RU" sz="48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ru-RU" sz="4800" dirty="0">
                <a:latin typeface="Arial Narrow" panose="020B0606020202030204" pitchFamily="34" charset="0"/>
              </a:rPr>
              <a:t>Ежегодно один класс проводится вне кампуса ВШЭ, мы идем в гости в одно из кредитных рейтинговых агентства (в </a:t>
            </a:r>
            <a:r>
              <a:rPr lang="ru-RU" sz="4800" dirty="0" smtClean="0">
                <a:latin typeface="Arial Narrow" panose="020B0606020202030204" pitchFamily="34" charset="0"/>
              </a:rPr>
              <a:t>2018 - </a:t>
            </a:r>
            <a:r>
              <a:rPr lang="ru-RU" sz="4800" dirty="0">
                <a:latin typeface="Arial Narrow" panose="020B0606020202030204" pitchFamily="34" charset="0"/>
              </a:rPr>
              <a:t>АКРА, в </a:t>
            </a:r>
            <a:r>
              <a:rPr lang="ru-RU" sz="4800" dirty="0" smtClean="0">
                <a:latin typeface="Arial Narrow" panose="020B0606020202030204" pitchFamily="34" charset="0"/>
              </a:rPr>
              <a:t>2019 - </a:t>
            </a:r>
            <a:r>
              <a:rPr lang="en-US" sz="4800" dirty="0">
                <a:latin typeface="Arial Narrow" panose="020B0606020202030204" pitchFamily="34" charset="0"/>
              </a:rPr>
              <a:t>Moody</a:t>
            </a:r>
            <a:r>
              <a:rPr lang="ru-RU" sz="4800" dirty="0">
                <a:latin typeface="Arial Narrow" panose="020B0606020202030204" pitchFamily="34" charset="0"/>
              </a:rPr>
              <a:t>’</a:t>
            </a:r>
            <a:r>
              <a:rPr lang="en-US" sz="4800" dirty="0">
                <a:latin typeface="Arial Narrow" panose="020B0606020202030204" pitchFamily="34" charset="0"/>
              </a:rPr>
              <a:t>s</a:t>
            </a:r>
            <a:r>
              <a:rPr lang="ru-RU" sz="4800" dirty="0">
                <a:latin typeface="Arial Narrow" panose="020B0606020202030204" pitchFamily="34" charset="0"/>
              </a:rPr>
              <a:t>). </a:t>
            </a:r>
            <a:r>
              <a:rPr lang="ru-RU" sz="4800" b="1" dirty="0">
                <a:latin typeface="Arial Narrow" panose="020B0606020202030204" pitchFamily="34" charset="0"/>
              </a:rPr>
              <a:t>Все студенты</a:t>
            </a:r>
            <a:r>
              <a:rPr lang="ru-RU" sz="4800" dirty="0">
                <a:latin typeface="Arial Narrow" panose="020B0606020202030204" pitchFamily="34" charset="0"/>
              </a:rPr>
              <a:t> должны заранее сформулировать и прислать преподавателю письменные вопросы к агентству, которое нас принимает.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02765" y="1493397"/>
            <a:ext cx="3865094" cy="2890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84888" y="5345832"/>
            <a:ext cx="2304256" cy="2304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2840" y="9018240"/>
            <a:ext cx="3250332" cy="182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0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Адрес: ТехтТехтТехтТехтТехтТехтТехтТехтТехтТехтТехтТехтТехт"/>
          <p:cNvSpPr txBox="1"/>
          <p:nvPr/>
        </p:nvSpPr>
        <p:spPr>
          <a:xfrm>
            <a:off x="11039872" y="11610528"/>
            <a:ext cx="1903757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Москва, 2020</a:t>
            </a:r>
            <a:endParaRPr dirty="0"/>
          </a:p>
        </p:txBody>
      </p:sp>
      <p:sp>
        <p:nvSpPr>
          <p:cNvPr id="101" name="www.text"/>
          <p:cNvSpPr txBox="1"/>
          <p:nvPr/>
        </p:nvSpPr>
        <p:spPr>
          <a:xfrm>
            <a:off x="4436135" y="11494669"/>
            <a:ext cx="140757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/>
          </a:p>
        </p:txBody>
      </p:sp>
      <p:sp>
        <p:nvSpPr>
          <p:cNvPr id="102" name="Телефон.: +Х (ХХХ) ХХХ ХХХХ"/>
          <p:cNvSpPr txBox="1"/>
          <p:nvPr/>
        </p:nvSpPr>
        <p:spPr>
          <a:xfrm>
            <a:off x="6620083" y="11494669"/>
            <a:ext cx="4328255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/>
          </a:p>
        </p:txBody>
      </p:sp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594075" y="4920064"/>
            <a:ext cx="3195850" cy="30900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7079432" y="2105472"/>
            <a:ext cx="10441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2768" y="4553744"/>
            <a:ext cx="152929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 dirty="0" smtClean="0">
                <a:latin typeface="Arial Narrow" panose="020B0606020202030204" pitchFamily="34" charset="0"/>
              </a:rPr>
              <a:t>Capital Market Regulation</a:t>
            </a:r>
            <a:r>
              <a:rPr lang="ru-RU" sz="8000" b="1" dirty="0" smtClean="0">
                <a:latin typeface="Arial Narrow" panose="020B0606020202030204" pitchFamily="34" charset="0"/>
              </a:rPr>
              <a:t> / </a:t>
            </a:r>
          </a:p>
          <a:p>
            <a:pPr algn="l"/>
            <a:r>
              <a:rPr lang="ru-RU" sz="8000" b="1" dirty="0" smtClean="0">
                <a:latin typeface="Arial Narrow" panose="020B0606020202030204" pitchFamily="34" charset="0"/>
              </a:rPr>
              <a:t>Регулирование финансового рынка</a:t>
            </a:r>
            <a:endParaRPr lang="en-US" sz="8000" b="1" dirty="0" smtClean="0">
              <a:latin typeface="Arial Narrow" panose="020B0606020202030204" pitchFamily="34" charset="0"/>
            </a:endParaRPr>
          </a:p>
          <a:p>
            <a:pPr algn="l"/>
            <a:r>
              <a:rPr lang="ru-RU" sz="8000" b="1" dirty="0" smtClean="0">
                <a:latin typeface="Arial Narrow" panose="020B0606020202030204" pitchFamily="34" charset="0"/>
              </a:rPr>
              <a:t>(на английском языке)</a:t>
            </a:r>
          </a:p>
          <a:p>
            <a:pPr algn="l"/>
            <a:endParaRPr lang="ru-RU" sz="10000" dirty="0">
              <a:solidFill>
                <a:schemeClr val="bg1"/>
              </a:solidFill>
              <a:latin typeface="Sitka Banner" panose="0200050500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9440" y="9446869"/>
            <a:ext cx="4918708" cy="3279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9440" y="5230772"/>
            <a:ext cx="4918708" cy="3292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79440" y="1027847"/>
            <a:ext cx="4918708" cy="32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7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3" y="1113452"/>
            <a:ext cx="62483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ru-RU" sz="4000" b="1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Образовательная программа </a:t>
            </a:r>
          </a:p>
          <a:p>
            <a:pPr algn="l" defTabSz="1828800" hangingPunct="1"/>
            <a:endParaRPr lang="ru-RU" sz="3600" kern="1200" dirty="0">
              <a:solidFill>
                <a:prstClr val="white"/>
              </a:solidFill>
              <a:latin typeface="Sitka Banner" panose="0200050500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9440" y="9446869"/>
            <a:ext cx="4918708" cy="3279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9440" y="5230772"/>
            <a:ext cx="4918708" cy="3292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79440" y="1027847"/>
            <a:ext cx="4918708" cy="3279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3123" y="1506240"/>
            <a:ext cx="10667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ru-RU" sz="4000" b="1" kern="1200" dirty="0">
                <a:solidFill>
                  <a:srgbClr val="C00000"/>
                </a:solidFill>
                <a:latin typeface="Arial Narrow" panose="020B0606020202030204" pitchFamily="34" charset="0"/>
              </a:rPr>
              <a:t>Бакалаврская программа «</a:t>
            </a:r>
            <a:r>
              <a:rPr lang="ru-RU" sz="4000" b="1" kern="1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Юриспруденция»</a:t>
            </a:r>
            <a:r>
              <a:rPr lang="ru-RU" sz="4000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» </a:t>
            </a:r>
            <a:endParaRPr lang="ru-RU" sz="40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r>
              <a:rPr lang="ru-RU" sz="36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ru-RU" sz="3600" b="1" kern="1200" dirty="0">
              <a:solidFill>
                <a:prstClr val="white"/>
              </a:solidFill>
              <a:latin typeface="Calibri" panose="020F0502020204030204"/>
            </a:endParaRPr>
          </a:p>
          <a:p>
            <a:pPr algn="l" defTabSz="1828800" hangingPunct="1"/>
            <a:endParaRPr lang="ru-RU" sz="3600" kern="1200" dirty="0">
              <a:solidFill>
                <a:prstClr val="white"/>
              </a:solidFill>
              <a:latin typeface="Sitka Banner" panose="02000505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324" y="3117605"/>
            <a:ext cx="1714249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ru-RU" sz="4000" b="1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Год обучения:</a:t>
            </a:r>
            <a:r>
              <a:rPr lang="en-US" sz="4000" b="1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4-й</a:t>
            </a:r>
            <a:endParaRPr lang="ru-RU" sz="4000" b="1" kern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endParaRPr lang="ru-RU" sz="4000" b="1" kern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r>
              <a:rPr lang="ru-RU" sz="4000" b="1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Тип курса (обязательный/по выбору):</a:t>
            </a:r>
            <a:r>
              <a:rPr lang="en-US" sz="4000" b="1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по выбору</a:t>
            </a:r>
            <a:endParaRPr lang="ru-RU" sz="4000" b="1" kern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endParaRPr lang="ru-RU" sz="4000" b="1" kern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r>
              <a:rPr lang="ru-RU" sz="4000" b="1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Продолжительность курса в аудиторных часах: </a:t>
            </a:r>
            <a:r>
              <a:rPr lang="ru-RU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52</a:t>
            </a:r>
            <a:endParaRPr lang="ru-RU" sz="4000" b="1" kern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endParaRPr lang="ru-RU" sz="4000" b="1" kern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r>
              <a:rPr lang="ru-RU" sz="4000" b="1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В каком модуле/семестре курс читается: </a:t>
            </a:r>
            <a:r>
              <a:rPr lang="ru-RU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1-2 модули (осенний семестр)</a:t>
            </a:r>
            <a:endParaRPr lang="ru-RU" sz="4000" b="1" kern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endParaRPr lang="ru-RU" sz="4000" b="1" kern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r>
              <a:rPr lang="ru-RU" sz="4000" b="1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Текущее количество студентов в классе: </a:t>
            </a:r>
            <a:r>
              <a:rPr lang="en-US" sz="40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31</a:t>
            </a:r>
            <a:r>
              <a:rPr lang="ru-RU" sz="40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40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40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28 </a:t>
            </a:r>
            <a:r>
              <a:rPr lang="en-US" sz="4000" kern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российски</a:t>
            </a:r>
            <a:r>
              <a:rPr lang="ru-RU" sz="4000" kern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х</a:t>
            </a:r>
            <a:r>
              <a:rPr lang="ru-RU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, в т.ч. </a:t>
            </a:r>
            <a:r>
              <a:rPr lang="ru-RU" sz="40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несколько из Пермского </a:t>
            </a:r>
            <a:r>
              <a:rPr lang="ru-RU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филиала ВШЭ по </a:t>
            </a:r>
            <a:r>
              <a:rPr lang="ru-RU" sz="4000" kern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внутриуниверситетскому</a:t>
            </a:r>
            <a:r>
              <a:rPr lang="ru-RU" sz="40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академическому </a:t>
            </a:r>
            <a:r>
              <a:rPr lang="ru-RU" sz="40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обмену;</a:t>
            </a:r>
            <a:r>
              <a:rPr lang="en-US" sz="40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4000" kern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r>
              <a:rPr lang="en-US" sz="4000" kern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 </a:t>
            </a:r>
            <a:r>
              <a:rPr lang="en-US" sz="4000" kern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иностранных</a:t>
            </a:r>
            <a:r>
              <a:rPr lang="en-US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 - </a:t>
            </a:r>
            <a:r>
              <a:rPr lang="en-US" sz="4000" kern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из</a:t>
            </a:r>
            <a:r>
              <a:rPr lang="en-US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Швеции</a:t>
            </a:r>
            <a:r>
              <a:rPr lang="en-US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n-US" sz="4000" kern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Италии</a:t>
            </a:r>
            <a:r>
              <a:rPr lang="en-US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n-US" sz="4000" kern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Франции</a:t>
            </a:r>
            <a:r>
              <a:rPr lang="en-US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соответственно</a:t>
            </a:r>
            <a:r>
              <a:rPr lang="en-US" sz="4000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4000" kern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r>
              <a:rPr lang="ru-RU" sz="4000" b="1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 </a:t>
            </a:r>
          </a:p>
          <a:p>
            <a:pPr algn="l" defTabSz="1828800" hangingPunct="1"/>
            <a:r>
              <a:rPr lang="ru-RU" sz="4000" b="1" kern="1200" dirty="0">
                <a:solidFill>
                  <a:prstClr val="black"/>
                </a:solidFill>
                <a:latin typeface="Arial Narrow" panose="020B0606020202030204" pitchFamily="34" charset="0"/>
              </a:rPr>
              <a:t>Презентация класса для студентов </a:t>
            </a:r>
            <a:r>
              <a:rPr lang="ru-RU" sz="4000" b="1" kern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доступна</a:t>
            </a:r>
            <a:r>
              <a:rPr lang="ru-RU" sz="4000" b="1" kern="1200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доступна</a:t>
            </a:r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 </a:t>
            </a:r>
            <a:endParaRPr lang="ru-RU" sz="40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l" defTabSz="1828800" hangingPunct="1"/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https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://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drive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.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google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.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com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/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file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/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d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/1</a:t>
            </a:r>
            <a:r>
              <a:rPr lang="en-US" sz="4000" u="sng" kern="1200" dirty="0" err="1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cr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49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TA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9_</a:t>
            </a:r>
            <a:r>
              <a:rPr lang="en-US" sz="4000" u="sng" kern="1200" dirty="0" err="1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tXBcTjtgVCgdMdH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0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q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6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YY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3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D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1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v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/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view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?</a:t>
            </a:r>
            <a:r>
              <a:rPr lang="en-US" sz="4000" u="sng" kern="1200" dirty="0" err="1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usp</a:t>
            </a:r>
            <a:r>
              <a:rPr lang="ru-RU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=</a:t>
            </a:r>
            <a:r>
              <a:rPr lang="en-US" sz="4000" u="sng" kern="1200" dirty="0">
                <a:solidFill>
                  <a:prstClr val="white"/>
                </a:solidFill>
                <a:latin typeface="Arial Narrow" panose="020B0606020202030204" pitchFamily="34" charset="0"/>
                <a:hlinkClick r:id="rId5"/>
              </a:rPr>
              <a:t>sharin</a:t>
            </a:r>
            <a:r>
              <a:rPr lang="en-US" sz="4000" u="sng" kern="1200" dirty="0">
                <a:solidFill>
                  <a:prstClr val="white"/>
                </a:solidFill>
                <a:latin typeface="Calibri" panose="020F0502020204030204"/>
                <a:hlinkClick r:id="rId5"/>
              </a:rPr>
              <a:t>g</a:t>
            </a:r>
            <a:endParaRPr lang="ru-RU" sz="40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2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9024"/>
            <a:ext cx="23876776" cy="13805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3520" y="759248"/>
            <a:ext cx="18531840" cy="112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600" b="1" dirty="0">
                <a:latin typeface="+mn-lt"/>
              </a:rPr>
              <a:t>«Перевернутое обучение» </a:t>
            </a:r>
          </a:p>
          <a:p>
            <a:pPr algn="just"/>
            <a:endParaRPr lang="ru-RU" sz="4400" dirty="0"/>
          </a:p>
          <a:p>
            <a:pPr algn="just"/>
            <a:r>
              <a:rPr lang="ru-RU" sz="4400" u="sng" dirty="0">
                <a:latin typeface="Arial Narrow" panose="020B0606020202030204" pitchFamily="34" charset="0"/>
              </a:rPr>
              <a:t>Стивен Хан</a:t>
            </a:r>
            <a:r>
              <a:rPr lang="ru-RU" sz="4400" dirty="0">
                <a:latin typeface="Arial Narrow" panose="020B0606020202030204" pitchFamily="34" charset="0"/>
              </a:rPr>
              <a:t>: студенты заранее должны просматривать </a:t>
            </a:r>
            <a:r>
              <a:rPr lang="ru-RU" sz="4400" dirty="0" smtClean="0">
                <a:latin typeface="Arial Narrow" panose="020B0606020202030204" pitchFamily="34" charset="0"/>
              </a:rPr>
              <a:t>короткие </a:t>
            </a:r>
            <a:r>
              <a:rPr lang="ru-RU" sz="4400" dirty="0" err="1" smtClean="0">
                <a:latin typeface="Arial Narrow" panose="020B0606020202030204" pitchFamily="34" charset="0"/>
              </a:rPr>
              <a:t>видеолекции</a:t>
            </a:r>
            <a:r>
              <a:rPr lang="ru-RU" sz="4400" dirty="0" smtClean="0">
                <a:latin typeface="Arial Narrow" panose="020B0606020202030204" pitchFamily="34" charset="0"/>
              </a:rPr>
              <a:t>  </a:t>
            </a:r>
            <a:endParaRPr lang="ru-RU" sz="4400" dirty="0">
              <a:latin typeface="Arial Narrow" panose="020B0606020202030204" pitchFamily="34" charset="0"/>
            </a:endParaRPr>
          </a:p>
          <a:p>
            <a:pPr algn="just"/>
            <a:endParaRPr lang="ru-RU" sz="4400" u="sng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4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Джонатан Бергман и Аарон </a:t>
            </a:r>
            <a:r>
              <a:rPr lang="ru-RU" sz="44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Сэмс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4400" dirty="0">
                <a:latin typeface="Arial Narrow" panose="020B0606020202030204" pitchFamily="34" charset="0"/>
              </a:rPr>
              <a:t>Flip Your Classroom</a:t>
            </a:r>
            <a:r>
              <a:rPr lang="ru-RU" sz="4400" dirty="0">
                <a:latin typeface="Arial Narrow" panose="020B0606020202030204" pitchFamily="34" charset="0"/>
              </a:rPr>
              <a:t>: </a:t>
            </a:r>
            <a:r>
              <a:rPr lang="en-US" sz="4400" dirty="0">
                <a:latin typeface="Arial Narrow" panose="020B0606020202030204" pitchFamily="34" charset="0"/>
              </a:rPr>
              <a:t>Reaching Every Student in Every Class Every Day</a:t>
            </a:r>
            <a:r>
              <a:rPr lang="ru-RU" sz="4400" dirty="0">
                <a:latin typeface="Arial Narrow" panose="020B0606020202030204" pitchFamily="34" charset="0"/>
              </a:rPr>
              <a:t>: не нужно сводить «перевернутый класс» к наличию  </a:t>
            </a:r>
            <a:r>
              <a:rPr lang="ru-RU" sz="4400" dirty="0" err="1">
                <a:latin typeface="Arial Narrow" panose="020B0606020202030204" pitchFamily="34" charset="0"/>
              </a:rPr>
              <a:t>видеолекций</a:t>
            </a:r>
            <a:r>
              <a:rPr lang="ru-RU" sz="4400" dirty="0">
                <a:latin typeface="Arial Narrow" panose="020B0606020202030204" pitchFamily="34" charset="0"/>
              </a:rPr>
              <a:t>. Это просто один из способов донесения материала до студентов. </a:t>
            </a:r>
            <a:r>
              <a:rPr lang="ru-RU" sz="4400" dirty="0" err="1">
                <a:latin typeface="Arial Narrow" panose="020B0606020202030204" pitchFamily="34" charset="0"/>
              </a:rPr>
              <a:t>Видеолекции</a:t>
            </a:r>
            <a:r>
              <a:rPr lang="ru-RU" sz="4400" dirty="0">
                <a:latin typeface="Arial Narrow" panose="020B0606020202030204" pitchFamily="34" charset="0"/>
              </a:rPr>
              <a:t> очень важны, но не отменяют наличия традиционных бумажных учебников. </a:t>
            </a:r>
            <a:endParaRPr lang="ru-RU" sz="4400" dirty="0" smtClean="0">
              <a:latin typeface="Arial Narrow" panose="020B0606020202030204" pitchFamily="34" charset="0"/>
            </a:endParaRPr>
          </a:p>
          <a:p>
            <a:pPr algn="just"/>
            <a:endParaRPr lang="ru-RU" sz="4400" dirty="0">
              <a:latin typeface="Arial Narrow" panose="020B0606020202030204" pitchFamily="34" charset="0"/>
            </a:endParaRPr>
          </a:p>
          <a:p>
            <a:pPr algn="just"/>
            <a:r>
              <a:rPr lang="ru-RU" sz="4400" u="sng" dirty="0">
                <a:latin typeface="Arial Narrow" panose="020B0606020202030204" pitchFamily="34" charset="0"/>
              </a:rPr>
              <a:t>Идея:</a:t>
            </a:r>
            <a:r>
              <a:rPr lang="ru-RU" sz="4400" dirty="0">
                <a:latin typeface="Arial Narrow" panose="020B0606020202030204" pitchFamily="34" charset="0"/>
              </a:rPr>
              <a:t> ученик должен получать значительный объем знаний по курсу в то время, когда ему это персонально удобнее, </a:t>
            </a:r>
            <a:r>
              <a:rPr lang="ru-RU" sz="4400" dirty="0" smtClean="0">
                <a:latin typeface="Arial Narrow" panose="020B0606020202030204" pitchFamily="34" charset="0"/>
              </a:rPr>
              <a:t>в </a:t>
            </a:r>
            <a:r>
              <a:rPr lang="ru-RU" sz="4400" dirty="0">
                <a:latin typeface="Arial Narrow" panose="020B0606020202030204" pitchFamily="34" charset="0"/>
              </a:rPr>
              <a:t>индивидуальном режиме (быстрее или медленнее).</a:t>
            </a:r>
          </a:p>
          <a:p>
            <a:pPr algn="just"/>
            <a:endParaRPr lang="ru-RU" sz="4400" dirty="0">
              <a:latin typeface="Arial Narrow" panose="020B0606020202030204" pitchFamily="34" charset="0"/>
            </a:endParaRPr>
          </a:p>
          <a:p>
            <a:pPr algn="just"/>
            <a:r>
              <a:rPr lang="ru-RU" sz="4400" dirty="0">
                <a:latin typeface="Arial Narrow" panose="020B0606020202030204" pitchFamily="34" charset="0"/>
              </a:rPr>
              <a:t>Традиционный формат: изучение теории  – в классе,  практические задания  - дома. </a:t>
            </a:r>
          </a:p>
          <a:p>
            <a:pPr algn="just"/>
            <a:r>
              <a:rPr lang="ru-RU" sz="4400" dirty="0">
                <a:latin typeface="Arial Narrow" panose="020B0606020202030204" pitchFamily="34" charset="0"/>
              </a:rPr>
              <a:t>Перевёрнутый класс:  изучение теории – дома, практические задания - в классе.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32960" y="3761656"/>
            <a:ext cx="2431680" cy="1933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6936" y="7146032"/>
            <a:ext cx="2590800" cy="2132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04968" y="10098360"/>
            <a:ext cx="2369820" cy="20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7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9024"/>
            <a:ext cx="23743920" cy="13614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345504" y="737320"/>
            <a:ext cx="11458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>
                <a:latin typeface="Arial Narrow" panose="020B0606020202030204" pitchFamily="34" charset="0"/>
              </a:rPr>
              <a:t>Мой подход</a:t>
            </a:r>
            <a:endParaRPr lang="ru-RU" sz="88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3520" y="3143316"/>
            <a:ext cx="1853184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600" dirty="0">
                <a:latin typeface="Arial Narrow" panose="020B0606020202030204" pitchFamily="34" charset="0"/>
              </a:rPr>
              <a:t>Студенты должны готовиться к КАЖДОМУ классу, прочитывая дома ВЕСЬ теоретический материал. Хотя чисто формально  существует деление на лекции и семинарские занятия, в действительности классы проходят однотипно, то есть,  в </a:t>
            </a:r>
            <a:r>
              <a:rPr lang="ru-RU" sz="5600" dirty="0" smtClean="0">
                <a:latin typeface="Arial Narrow" panose="020B0606020202030204" pitchFamily="34" charset="0"/>
              </a:rPr>
              <a:t>смешанном дискуссионном </a:t>
            </a:r>
            <a:r>
              <a:rPr lang="ru-RU" sz="5600" dirty="0">
                <a:latin typeface="Arial Narrow" panose="020B0606020202030204" pitchFamily="34" charset="0"/>
              </a:rPr>
              <a:t>формате. </a:t>
            </a:r>
            <a:endParaRPr lang="en-US" sz="5600" dirty="0">
              <a:latin typeface="Arial Narrow" panose="020B0606020202030204" pitchFamily="34" charset="0"/>
            </a:endParaRPr>
          </a:p>
          <a:p>
            <a:pPr algn="just"/>
            <a:endParaRPr lang="ru-RU" sz="5600" dirty="0">
              <a:latin typeface="Arial Narrow" panose="020B0606020202030204" pitchFamily="34" charset="0"/>
            </a:endParaRPr>
          </a:p>
          <a:p>
            <a:pPr algn="just"/>
            <a:r>
              <a:rPr lang="ru-RU" sz="5600" dirty="0">
                <a:latin typeface="Arial Narrow" panose="020B0606020202030204" pitchFamily="34" charset="0"/>
              </a:rPr>
              <a:t>В классе не нужно избегать теории, но это должно быть  ПОВТОРЕНИЕ уже известной студентом </a:t>
            </a:r>
            <a:r>
              <a:rPr lang="ru-RU" sz="5600" dirty="0" smtClean="0">
                <a:latin typeface="Arial Narrow" panose="020B0606020202030204" pitchFamily="34" charset="0"/>
              </a:rPr>
              <a:t>теории, </a:t>
            </a:r>
            <a:r>
              <a:rPr lang="ru-RU" sz="5600" dirty="0">
                <a:latin typeface="Arial Narrow" panose="020B0606020202030204" pitchFamily="34" charset="0"/>
              </a:rPr>
              <a:t>разбор </a:t>
            </a:r>
            <a:r>
              <a:rPr lang="ru-RU" sz="5600" dirty="0" smtClean="0">
                <a:latin typeface="Arial Narrow" panose="020B0606020202030204" pitchFamily="34" charset="0"/>
              </a:rPr>
              <a:t>сложных </a:t>
            </a:r>
            <a:r>
              <a:rPr lang="ru-RU" sz="5600" dirty="0">
                <a:latin typeface="Arial Narrow" panose="020B0606020202030204" pitchFamily="34" charset="0"/>
              </a:rPr>
              <a:t>тонкостей.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7016" y="8442176"/>
            <a:ext cx="1600200" cy="152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20992" y="5417840"/>
            <a:ext cx="1972168" cy="19966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120992" y="2393504"/>
            <a:ext cx="2037142" cy="18655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93000" y="10530408"/>
            <a:ext cx="2155634" cy="21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2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9024"/>
            <a:ext cx="23743920" cy="13614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985464" y="521296"/>
            <a:ext cx="192746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atin typeface="Arial Narrow" panose="020B0606020202030204" pitchFamily="34" charset="0"/>
              </a:rPr>
              <a:t>Оценивание результатов обучения</a:t>
            </a:r>
          </a:p>
          <a:p>
            <a:endParaRPr lang="ru-RU" sz="9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27181" y="2607692"/>
            <a:ext cx="1927463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>
                <a:latin typeface="Arial Narrow" panose="020B0606020202030204" pitchFamily="34" charset="0"/>
              </a:rPr>
              <a:t>-посещаемость и активность в классе = </a:t>
            </a:r>
            <a:r>
              <a:rPr lang="ru-RU" sz="4800" b="1" dirty="0">
                <a:latin typeface="Arial Narrow" panose="020B0606020202030204" pitchFamily="34" charset="0"/>
              </a:rPr>
              <a:t>20% финальной оценки</a:t>
            </a:r>
            <a:r>
              <a:rPr lang="ru-RU" sz="4800" dirty="0">
                <a:latin typeface="Arial Narrow" panose="020B0606020202030204" pitchFamily="34" charset="0"/>
              </a:rPr>
              <a:t>;</a:t>
            </a:r>
            <a:endParaRPr lang="ru-RU" sz="4800" b="1" dirty="0">
              <a:latin typeface="Arial Narrow" panose="020B0606020202030204" pitchFamily="34" charset="0"/>
            </a:endParaRPr>
          </a:p>
          <a:p>
            <a:pPr algn="just"/>
            <a:r>
              <a:rPr lang="ru-RU" sz="4800" dirty="0">
                <a:latin typeface="Arial Narrow" panose="020B0606020202030204" pitchFamily="34" charset="0"/>
              </a:rPr>
              <a:t>-индивидуальные домашние эссе на английском языке = </a:t>
            </a:r>
            <a:r>
              <a:rPr lang="ru-RU" sz="4800" b="1" dirty="0">
                <a:latin typeface="Arial Narrow" panose="020B0606020202030204" pitchFamily="34" charset="0"/>
              </a:rPr>
              <a:t>15% финальной оценки</a:t>
            </a:r>
            <a:r>
              <a:rPr lang="ru-RU" sz="4800" dirty="0">
                <a:latin typeface="Arial Narrow" panose="020B0606020202030204" pitchFamily="34" charset="0"/>
              </a:rPr>
              <a:t>;</a:t>
            </a:r>
            <a:endParaRPr lang="ru-RU" sz="4800" b="1" dirty="0">
              <a:latin typeface="Arial Narrow" panose="020B0606020202030204" pitchFamily="34" charset="0"/>
            </a:endParaRPr>
          </a:p>
          <a:p>
            <a:pPr algn="just"/>
            <a:r>
              <a:rPr lang="ru-RU" sz="4800" dirty="0">
                <a:latin typeface="Arial Narrow" panose="020B0606020202030204" pitchFamily="34" charset="0"/>
              </a:rPr>
              <a:t>-презентации на английском языке  </a:t>
            </a:r>
            <a:r>
              <a:rPr lang="en-US" sz="4800" dirty="0">
                <a:latin typeface="Arial Narrow" panose="020B0606020202030204" pitchFamily="34" charset="0"/>
              </a:rPr>
              <a:t>PowerPoint</a:t>
            </a:r>
            <a:r>
              <a:rPr lang="ru-RU" sz="4800" dirty="0">
                <a:latin typeface="Arial Narrow" panose="020B0606020202030204" pitchFamily="34" charset="0"/>
              </a:rPr>
              <a:t> и их устная защита в классе на английском языке  = </a:t>
            </a:r>
            <a:r>
              <a:rPr lang="ru-RU" sz="4800" b="1" dirty="0">
                <a:latin typeface="Arial Narrow" panose="020B0606020202030204" pitchFamily="34" charset="0"/>
              </a:rPr>
              <a:t>15% финальной оценки</a:t>
            </a:r>
            <a:r>
              <a:rPr lang="ru-RU" sz="4800" dirty="0">
                <a:latin typeface="Arial Narrow" panose="020B0606020202030204" pitchFamily="34" charset="0"/>
              </a:rPr>
              <a:t>;</a:t>
            </a:r>
            <a:endParaRPr lang="ru-RU" sz="4800" b="1" dirty="0">
              <a:latin typeface="Arial Narrow" panose="020B0606020202030204" pitchFamily="34" charset="0"/>
            </a:endParaRPr>
          </a:p>
          <a:p>
            <a:pPr algn="just"/>
            <a:r>
              <a:rPr lang="ru-RU" sz="4800" dirty="0">
                <a:latin typeface="Arial Narrow" panose="020B0606020202030204" pitchFamily="34" charset="0"/>
              </a:rPr>
              <a:t>-промежуточная письменная контрольная работа в классе – перевод с  английского языка на русский отрывков из нормативных актов ЕС и ВТО (для  </a:t>
            </a:r>
            <a:r>
              <a:rPr lang="ru-RU" sz="4800" dirty="0" err="1">
                <a:latin typeface="Arial Narrow" panose="020B0606020202030204" pitchFamily="34" charset="0"/>
              </a:rPr>
              <a:t>нерусскоязычных</a:t>
            </a:r>
            <a:r>
              <a:rPr lang="ru-RU" sz="4800" dirty="0">
                <a:latin typeface="Arial Narrow" panose="020B0606020202030204" pitchFamily="34" charset="0"/>
              </a:rPr>
              <a:t>  иностранных </a:t>
            </a:r>
            <a:r>
              <a:rPr lang="ru-RU" sz="4800" dirty="0" smtClean="0">
                <a:latin typeface="Arial Narrow" panose="020B0606020202030204" pitchFamily="34" charset="0"/>
              </a:rPr>
              <a:t>студентов - </a:t>
            </a:r>
            <a:r>
              <a:rPr lang="ru-RU" sz="4800" dirty="0">
                <a:latin typeface="Arial Narrow" panose="020B0606020202030204" pitchFamily="34" charset="0"/>
              </a:rPr>
              <a:t>альтернативное задание) = </a:t>
            </a:r>
            <a:r>
              <a:rPr lang="ru-RU" sz="4800" b="1" dirty="0">
                <a:latin typeface="Arial Narrow" panose="020B0606020202030204" pitchFamily="34" charset="0"/>
              </a:rPr>
              <a:t>10% финальной оценки</a:t>
            </a:r>
            <a:r>
              <a:rPr lang="ru-RU" sz="4800" dirty="0">
                <a:latin typeface="Arial Narrow" panose="020B0606020202030204" pitchFamily="34" charset="0"/>
              </a:rPr>
              <a:t>;</a:t>
            </a:r>
            <a:endParaRPr lang="ru-RU" sz="4800" b="1" dirty="0">
              <a:latin typeface="Arial Narrow" panose="020B0606020202030204" pitchFamily="34" charset="0"/>
            </a:endParaRPr>
          </a:p>
          <a:p>
            <a:pPr algn="just"/>
            <a:r>
              <a:rPr lang="ru-RU" sz="4800" dirty="0">
                <a:latin typeface="Arial Narrow" panose="020B0606020202030204" pitchFamily="34" charset="0"/>
              </a:rPr>
              <a:t>-финальный экзамен - индивидуальное домашнее эссе на английском языке по выбранной каждым  студентом одной из тем, которые пройдены в курсе = </a:t>
            </a:r>
            <a:r>
              <a:rPr lang="ru-RU" sz="4800" b="1" dirty="0">
                <a:latin typeface="Arial Narrow" panose="020B0606020202030204" pitchFamily="34" charset="0"/>
              </a:rPr>
              <a:t>40% финальной оценки</a:t>
            </a:r>
            <a:r>
              <a:rPr lang="ru-RU" sz="4800" dirty="0">
                <a:latin typeface="Arial Narrow" panose="020B0606020202030204" pitchFamily="34" charset="0"/>
              </a:rPr>
              <a:t>.</a:t>
            </a:r>
            <a:endParaRPr lang="ru-RU" sz="4800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10164" y="1553791"/>
            <a:ext cx="2154400" cy="19539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82788" y="3865681"/>
            <a:ext cx="2154400" cy="19539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82788" y="6177571"/>
            <a:ext cx="2154400" cy="19539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82788" y="8516333"/>
            <a:ext cx="2154400" cy="19539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27994" y="10900373"/>
            <a:ext cx="2154400" cy="19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0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9024"/>
            <a:ext cx="23743920" cy="13614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6075" y="713581"/>
            <a:ext cx="19262829" cy="1098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>
                <a:latin typeface="Arial Narrow" panose="020B0606020202030204" pitchFamily="34" charset="0"/>
              </a:rPr>
              <a:t>Преподаватель со своими ассистентами делает по каждой теме курса  (всего их в курсе  10) </a:t>
            </a:r>
            <a:r>
              <a:rPr lang="ru-RU" sz="4400" b="1" dirty="0">
                <a:latin typeface="Arial Narrow" panose="020B0606020202030204" pitchFamily="34" charset="0"/>
              </a:rPr>
              <a:t>презентации в </a:t>
            </a:r>
            <a:r>
              <a:rPr lang="en-US" sz="4400" b="1" dirty="0">
                <a:latin typeface="Arial Narrow" panose="020B0606020202030204" pitchFamily="34" charset="0"/>
              </a:rPr>
              <a:t>PowerPoint</a:t>
            </a:r>
            <a:r>
              <a:rPr lang="ru-RU" sz="4400" dirty="0">
                <a:latin typeface="Arial Narrow" panose="020B0606020202030204" pitchFamily="34" charset="0"/>
              </a:rPr>
              <a:t>. Каждый студент вовлечен в 4 групповые презентации в течение курса. Обычно в презентации нужно детально сравнить регулирование в России и  Европейском Союзе  и/или соответствие российского регулирования стандартам профильных международных организаций. Групповые презентации готовятся по заранее заданному преподавателю списку вопросов темы, который </a:t>
            </a:r>
            <a:r>
              <a:rPr lang="ru-RU" sz="4400" dirty="0" smtClean="0">
                <a:latin typeface="Arial Narrow" panose="020B0606020202030204" pitchFamily="34" charset="0"/>
              </a:rPr>
              <a:t>идентичен списку </a:t>
            </a:r>
            <a:r>
              <a:rPr lang="ru-RU" sz="4400" dirty="0">
                <a:latin typeface="Arial Narrow" panose="020B0606020202030204" pitchFamily="34" charset="0"/>
              </a:rPr>
              <a:t>вопросов, по которому сам преподаватель одновременно готовит  презентацию вместе со своими   ассистентами.</a:t>
            </a:r>
            <a:endParaRPr lang="en-US" sz="4400" dirty="0">
              <a:latin typeface="Arial Narrow" panose="020B0606020202030204" pitchFamily="34" charset="0"/>
            </a:endParaRPr>
          </a:p>
          <a:p>
            <a:pPr algn="just"/>
            <a:endParaRPr lang="ru-RU" sz="4400" dirty="0" smtClean="0">
              <a:latin typeface="Arial Narrow" panose="020B0606020202030204" pitchFamily="34" charset="0"/>
            </a:endParaRPr>
          </a:p>
          <a:p>
            <a:pPr algn="just"/>
            <a:endParaRPr lang="ru-RU" sz="44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4400" dirty="0" smtClean="0">
                <a:latin typeface="Arial Narrow" panose="020B0606020202030204" pitchFamily="34" charset="0"/>
              </a:rPr>
              <a:t>Студенты в течение курса разбиты на </a:t>
            </a:r>
            <a:r>
              <a:rPr lang="ru-RU" sz="4400" b="1" dirty="0" smtClean="0">
                <a:latin typeface="Arial Narrow" panose="020B0606020202030204" pitchFamily="34" charset="0"/>
              </a:rPr>
              <a:t>временные группы</a:t>
            </a:r>
            <a:r>
              <a:rPr lang="ru-RU" sz="4400" dirty="0" smtClean="0">
                <a:latin typeface="Arial Narrow" panose="020B0606020202030204" pitchFamily="34" charset="0"/>
              </a:rPr>
              <a:t> по 4 человека. В целях повышения социализации - новых знакомств:  студенты, которые учатся вместе в одной постоянной группе (БЮР), разбрасываются по разным группам; иностранные студенты распределяются по разным группам; не допускается создание полностью однополых групп; между модулями 1 и 2 все группы аннулируются и  затем формируются заново.</a:t>
            </a:r>
          </a:p>
          <a:p>
            <a:pPr algn="just"/>
            <a:endParaRPr lang="ru-RU" sz="4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4572" y="713581"/>
            <a:ext cx="2137996" cy="20625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4572" y="3186495"/>
            <a:ext cx="2137996" cy="20625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22534" y="5560843"/>
            <a:ext cx="2137996" cy="20625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22534" y="8054787"/>
            <a:ext cx="2137996" cy="20625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7386" y="10548731"/>
            <a:ext cx="2137996" cy="20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1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9024"/>
            <a:ext cx="23825495" cy="136617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46784" y="809328"/>
            <a:ext cx="21314368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200" b="1" dirty="0">
                <a:latin typeface="Arial Narrow" panose="020B0606020202030204" pitchFamily="34" charset="0"/>
              </a:rPr>
              <a:t>Гипотеза:</a:t>
            </a:r>
            <a:r>
              <a:rPr lang="ru-RU" sz="7200" dirty="0">
                <a:latin typeface="Arial Narrow" panose="020B0606020202030204" pitchFamily="34" charset="0"/>
              </a:rPr>
              <a:t> </a:t>
            </a:r>
            <a:r>
              <a:rPr lang="ru-RU" sz="5600" dirty="0">
                <a:latin typeface="Arial Narrow" panose="020B0606020202030204" pitchFamily="34" charset="0"/>
              </a:rPr>
              <a:t>халтурить перед однокурсниками более стыдно, чем перед преподавателями. Реальная вовлеченность отдельных студентов в работу групп проверяется анонимным опросом в конце </a:t>
            </a:r>
            <a:r>
              <a:rPr lang="ru-RU" sz="5600" dirty="0" smtClean="0">
                <a:latin typeface="Arial Narrow" panose="020B0606020202030204" pitchFamily="34" charset="0"/>
              </a:rPr>
              <a:t>курса. </a:t>
            </a:r>
            <a:endParaRPr lang="ru-RU" sz="5600" dirty="0">
              <a:latin typeface="Arial Narrow" panose="020B0606020202030204" pitchFamily="34" charset="0"/>
            </a:endParaRPr>
          </a:p>
          <a:p>
            <a:pPr algn="just"/>
            <a:endParaRPr lang="ru-RU" sz="5600" dirty="0"/>
          </a:p>
          <a:p>
            <a:pPr algn="just"/>
            <a:endParaRPr lang="ru-RU" sz="5600" dirty="0"/>
          </a:p>
          <a:p>
            <a:pPr algn="just"/>
            <a:endParaRPr lang="ru-RU" sz="5600" dirty="0"/>
          </a:p>
          <a:p>
            <a:pPr algn="just"/>
            <a:endParaRPr lang="ru-RU" sz="5600" dirty="0"/>
          </a:p>
          <a:p>
            <a:pPr algn="just"/>
            <a:endParaRPr lang="en-US" sz="5600" dirty="0"/>
          </a:p>
          <a:p>
            <a:pPr algn="just"/>
            <a:endParaRPr lang="ru-RU" sz="5600" dirty="0"/>
          </a:p>
          <a:p>
            <a:pPr algn="just"/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1440" y="4769768"/>
            <a:ext cx="10081120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7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9024"/>
            <a:ext cx="23713280" cy="13614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6076" y="713580"/>
            <a:ext cx="22287164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5600" b="1" dirty="0" smtClean="0">
                <a:latin typeface="Arial Narrow" panose="020B0606020202030204" pitchFamily="34" charset="0"/>
              </a:rPr>
              <a:t>Второй </a:t>
            </a:r>
            <a:r>
              <a:rPr lang="ru-RU" sz="5600" b="1" dirty="0">
                <a:latin typeface="Arial Narrow" panose="020B0606020202030204" pitchFamily="34" charset="0"/>
              </a:rPr>
              <a:t>анонимный опрос в конце курса: </a:t>
            </a:r>
            <a:r>
              <a:rPr lang="ru-RU" sz="5600" dirty="0">
                <a:latin typeface="Arial Narrow" panose="020B0606020202030204" pitchFamily="34" charset="0"/>
              </a:rPr>
              <a:t>определяются лучшие (по содержанию и графике) </a:t>
            </a:r>
            <a:r>
              <a:rPr lang="ru-RU" sz="5600" dirty="0" err="1">
                <a:latin typeface="Arial Narrow" panose="020B0606020202030204" pitchFamily="34" charset="0"/>
              </a:rPr>
              <a:t>PowerPoint</a:t>
            </a:r>
            <a:r>
              <a:rPr lang="ru-RU" sz="5600" dirty="0">
                <a:latin typeface="Arial Narrow" panose="020B0606020202030204" pitchFamily="34" charset="0"/>
              </a:rPr>
              <a:t> презентации, подготовленные в группах в течение в всего курса. Участвуют все презентации по всем темам, голосовать за свои презентации нельзя. Участие в голосовании обязательно. </a:t>
            </a:r>
          </a:p>
          <a:p>
            <a:pPr algn="just"/>
            <a:r>
              <a:rPr lang="ru-RU" sz="7200" b="1" dirty="0" smtClean="0"/>
              <a:t> </a:t>
            </a:r>
            <a:endParaRPr lang="ru-RU" sz="5600" dirty="0"/>
          </a:p>
          <a:p>
            <a:pPr algn="just"/>
            <a:endParaRPr lang="ru-RU" sz="5600" dirty="0"/>
          </a:p>
          <a:p>
            <a:pPr algn="just"/>
            <a:endParaRPr lang="ru-RU" sz="5600" dirty="0"/>
          </a:p>
          <a:p>
            <a:pPr algn="just"/>
            <a:endParaRPr lang="ru-RU" sz="5600" dirty="0"/>
          </a:p>
          <a:p>
            <a:pPr algn="just"/>
            <a:endParaRPr lang="en-US" sz="5600" dirty="0"/>
          </a:p>
          <a:p>
            <a:pPr algn="just"/>
            <a:endParaRPr lang="ru-RU" sz="5600" dirty="0"/>
          </a:p>
          <a:p>
            <a:pPr algn="just"/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432" y="5417840"/>
            <a:ext cx="10369152" cy="67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92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1097</Words>
  <Application>Microsoft Office PowerPoint</Application>
  <PresentationFormat>Произвольный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White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modified xsi:type="dcterms:W3CDTF">2020-09-30T15:58:40Z</dcterms:modified>
</cp:coreProperties>
</file>