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handoutMasterIdLst>
    <p:handoutMasterId r:id="rId48"/>
  </p:handoutMasterIdLst>
  <p:sldIdLst>
    <p:sldId id="256" r:id="rId4"/>
    <p:sldId id="344" r:id="rId5"/>
    <p:sldId id="345" r:id="rId6"/>
    <p:sldId id="346" r:id="rId7"/>
    <p:sldId id="371" r:id="rId8"/>
    <p:sldId id="372" r:id="rId9"/>
    <p:sldId id="374" r:id="rId10"/>
    <p:sldId id="328" r:id="rId11"/>
    <p:sldId id="338" r:id="rId12"/>
    <p:sldId id="337" r:id="rId13"/>
    <p:sldId id="365" r:id="rId14"/>
    <p:sldId id="366" r:id="rId15"/>
    <p:sldId id="375" r:id="rId16"/>
    <p:sldId id="332" r:id="rId17"/>
    <p:sldId id="331" r:id="rId18"/>
    <p:sldId id="343" r:id="rId19"/>
    <p:sldId id="376" r:id="rId20"/>
    <p:sldId id="333" r:id="rId21"/>
    <p:sldId id="378" r:id="rId22"/>
    <p:sldId id="379" r:id="rId23"/>
    <p:sldId id="370" r:id="rId24"/>
    <p:sldId id="368" r:id="rId25"/>
    <p:sldId id="329" r:id="rId26"/>
    <p:sldId id="335" r:id="rId27"/>
    <p:sldId id="342" r:id="rId28"/>
    <p:sldId id="364" r:id="rId29"/>
    <p:sldId id="363" r:id="rId30"/>
    <p:sldId id="336" r:id="rId31"/>
    <p:sldId id="380" r:id="rId32"/>
    <p:sldId id="381" r:id="rId33"/>
    <p:sldId id="382" r:id="rId34"/>
    <p:sldId id="347" r:id="rId35"/>
    <p:sldId id="373" r:id="rId36"/>
    <p:sldId id="351" r:id="rId37"/>
    <p:sldId id="352" r:id="rId38"/>
    <p:sldId id="355" r:id="rId39"/>
    <p:sldId id="353" r:id="rId40"/>
    <p:sldId id="356" r:id="rId41"/>
    <p:sldId id="357" r:id="rId42"/>
    <p:sldId id="377" r:id="rId43"/>
    <p:sldId id="361" r:id="rId44"/>
    <p:sldId id="362" r:id="rId45"/>
    <p:sldId id="274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48"/>
    <a:srgbClr val="AC0000"/>
    <a:srgbClr val="AA9640"/>
    <a:srgbClr val="807130"/>
    <a:srgbClr val="AD9841"/>
    <a:srgbClr val="C8B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AB0A8-C6B6-437B-BDCC-A084BDCB45D6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214CD-2F49-4300-810F-D0659133D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0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9D4F-760B-45AB-94D5-A43A95B39F0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C23E5-4653-4D93-A768-D634D8928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7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0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49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7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7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57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7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1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1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7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8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8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23E5-4653-4D93-A768-D634D89282B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9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2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4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B039-8A5B-4937-8737-E09CF28C5F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4198-A8AA-45B1-A438-AA6132A95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691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2BD4-E5AF-4280-BEBB-E3F5C8D67E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C17D-D98C-40C6-A2EA-898B945AE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36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C334-AACD-4FEF-8D6F-3A0189EC0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BBE0-1D60-4338-9536-2BAB0C9671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90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E063-62EF-4EE9-8CF3-8966696D7B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BB44-F61E-464C-871D-CFDBAC87A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4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3018-F8DC-49D8-867F-BC8ABDAA8C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25A5-8941-45DC-97A5-95736C30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309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3BC6-D96C-4A83-9044-8422EC13DC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589F-272D-41C5-A826-D1A83375F7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64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AAEA-0D71-43CD-BAFB-F7EE912A2A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1607-2162-497E-8A61-D97DEA2D0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51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EA31-3A79-4BF8-9BAB-E684A4684C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145A-EB29-4A64-B868-38B5DE8D4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7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55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3AF1-B386-4CE2-B0DE-8FAE050899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DF40-694B-4A9C-B500-81625F8E3C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19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CD72-F823-48E2-A51D-622529662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C93B-C940-443D-A4AE-2C680518DB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94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135F-B9F4-490E-98FA-A52028C35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485C-EDCF-47FA-B499-32F080EB4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19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7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4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7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7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30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07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19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10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0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4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7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5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7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7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7606-5555-43CC-A933-2B43C65FEA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96B8-B796-46CA-A31C-B8BA92BF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3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34A60-ED8E-42B6-9E3A-52132082EC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1C7F5-13D2-47D9-8819-629FA20CD5AF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mbria" panose="02040503050406030204" pitchFamily="18" charset="0"/>
              </a:rPr>
              <a:t>Как преподавать новым поколениям студентов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560840" cy="19442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Радаев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Teach for HSE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20 января 2021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78"/>
            <a:ext cx="9144000" cy="9241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Студенты все больше требуют прикладных навыков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Хотят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быстрых эффектов и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навыков,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которые напрямую пригодятся в будущей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занятости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Работодатели подогревают это стремление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Постоянное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давление, направленное на дезавуирование общих теоретических дисциплин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Что дальше: забросить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теорию и учить одному лишь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ремеслу?</a:t>
            </a:r>
          </a:p>
        </p:txBody>
      </p:sp>
    </p:spTree>
    <p:extLst>
      <p:ext uri="{BB962C8B-B14F-4D97-AF65-F5344CB8AC3E}">
        <p14:creationId xmlns:p14="http://schemas.microsoft.com/office/powerpoint/2010/main" val="359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6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Студенты все активнее борются за свои права</a:t>
            </a:r>
          </a:p>
        </p:txBody>
      </p:sp>
      <p:pic>
        <p:nvPicPr>
          <p:cNvPr id="5" name="Picture 2" descr="https://hit.media/wp-content/uploads/2019/01/Skrinshot-2019-01-13-12_17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6" y="1196752"/>
            <a:ext cx="71247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11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Склонности к </a:t>
            </a:r>
            <a:r>
              <a:rPr lang="ru-RU" sz="3200" dirty="0" err="1" smtClean="0">
                <a:latin typeface="Cambria" panose="02040503050406030204" pitchFamily="18" charset="0"/>
              </a:rPr>
              <a:t>перфекционизму</a:t>
            </a:r>
            <a:r>
              <a:rPr lang="ru-RU" sz="3200" dirty="0" smtClean="0">
                <a:latin typeface="Cambria" panose="02040503050406030204" pitchFamily="18" charset="0"/>
              </a:rPr>
              <a:t> и </a:t>
            </a:r>
            <a:r>
              <a:rPr lang="ru-RU" sz="3200" dirty="0" err="1" smtClean="0">
                <a:latin typeface="Cambria" panose="02040503050406030204" pitchFamily="18" charset="0"/>
              </a:rPr>
              <a:t>прокрастинации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://omaser.com/blog/kss/wp-content/uploads/sites/2/2015/10/chris_samnee_s_superman_by_ericksondr-d6enyb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712" y="-1683568"/>
            <a:ext cx="67883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td0.mycdn.me/image?id=872157765433&amp;t=20&amp;plc=WEB&amp;tkn=*oBJxxFlSRVMljMib-UFBTyU9e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0" y="3356992"/>
            <a:ext cx="523808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s4.pikabu.ru/post_img/big/2014/06/12/8/1402576031_1756670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252"/>
            <a:ext cx="5026522" cy="36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78"/>
            <a:ext cx="9144000" cy="9241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Поглощенность </a:t>
            </a:r>
            <a:r>
              <a:rPr lang="ru-RU" sz="3200" dirty="0" smtClean="0">
                <a:latin typeface="Cambria" panose="02040503050406030204" pitchFamily="18" charset="0"/>
              </a:rPr>
              <a:t>гаджетами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Смартфон как продолжение руки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Зависимость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от постоянной (принудительной и поверхностной)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коммуникации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Перенасыщенность и наложение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разных форм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коммуникации (интерференция)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Сходные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черты с алкогольной и игровой зависимостями </a:t>
            </a:r>
          </a:p>
        </p:txBody>
      </p:sp>
    </p:spTree>
    <p:extLst>
      <p:ext uri="{BB962C8B-B14F-4D97-AF65-F5344CB8AC3E}">
        <p14:creationId xmlns:p14="http://schemas.microsoft.com/office/powerpoint/2010/main" val="21929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9" y="0"/>
            <a:ext cx="7581907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Поглощенность гаджетами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9" y="899010"/>
            <a:ext cx="9144000" cy="55446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2018 г. почти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три четверти подростков (72%)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немедленно                         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бросаются проверять </a:t>
            </a:r>
            <a:r>
              <a:rPr lang="ru-RU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месседжи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 в смартфоне, как только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проснутся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(44% делают это часто) (среди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родителей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– 57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%)</a:t>
            </a:r>
          </a:p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Более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половины подростков (58%) чувствуют себя обязанными немедленно отвечать на поступающие послания (18% чувствуют это часто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) (среди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родителей – 59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%) </a:t>
            </a:r>
          </a:p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Значительная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доля подростков (41%) сами признаются в том, что проводят слишком много времени в социальных медиа (среди родителей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23%) </a:t>
            </a:r>
          </a:p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Каждый четвертый подросток (26%) признается, что слишком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много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видео играми. </a:t>
            </a:r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Более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половины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подростков уже пытались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сокращать время,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проводимое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в телефоне (52%), в социальных сетях (57%) и за видео играми (58%) </a:t>
            </a:r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00" b="1" dirty="0">
                <a:latin typeface="Cambria" panose="02040503050406030204" pitchFamily="18" charset="0"/>
                <a:ea typeface="Cambria" panose="02040503050406030204" pitchFamily="18" charset="0"/>
              </a:rPr>
              <a:t>Более половины американских подростков (54%) 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считали</a:t>
            </a:r>
            <a:r>
              <a:rPr lang="ru-RU" sz="1900" b="1" dirty="0">
                <a:latin typeface="Cambria" panose="02040503050406030204" pitchFamily="18" charset="0"/>
                <a:ea typeface="Cambria" panose="02040503050406030204" pitchFamily="18" charset="0"/>
              </a:rPr>
              <a:t>, что проводят слишком много времени в своем 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смартфоне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(среди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родителей – 36%)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Pew Research Center, </a:t>
            </a:r>
            <a:r>
              <a:rPr lang="ru-RU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Jiang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2018)</a:t>
            </a:r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3074" name="Picture 2" descr="http://dagobah.com.br/wp-content/uploads/2018/02/Pew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97" y="22355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0"/>
            <a:ext cx="8402853" cy="90872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Cambria" panose="02040503050406030204" pitchFamily="18" charset="0"/>
              </a:rPr>
              <a:t>Для чего используются гаджеты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9" y="899010"/>
            <a:ext cx="9144000" cy="55446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течение семестра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отслеживались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интернет-трафики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84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студентов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аудиторных занятиях.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Студенты знали                                                                о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трекинге и пошли на него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добровольно </a:t>
            </a:r>
          </a:p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среднем почти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половину аудиторного времени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(40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из 100 минут)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Интернет использовался для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целей, никак не связанных с обучением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социальные сети, электронная почта, онлайн-покупки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новости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чаты, видео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видеоигры </a:t>
            </a:r>
          </a:p>
          <a:p>
            <a:pPr>
              <a:lnSpc>
                <a:spcPct val="115000"/>
              </a:lnSpc>
            </a:pP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1900" b="1" dirty="0">
                <a:latin typeface="Cambria" panose="02040503050406030204" pitchFamily="18" charset="0"/>
                <a:ea typeface="Cambria" panose="02040503050406030204" pitchFamily="18" charset="0"/>
              </a:rPr>
              <a:t>то, что как-то 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связано </a:t>
            </a:r>
            <a:r>
              <a:rPr lang="ru-RU" sz="1900" b="1" dirty="0">
                <a:latin typeface="Cambria" panose="02040503050406030204" pitchFamily="18" charset="0"/>
                <a:ea typeface="Cambria" panose="02040503050406030204" pitchFamily="18" charset="0"/>
              </a:rPr>
              <a:t>с обучением в данном классе, 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тратилось </a:t>
            </a:r>
            <a:r>
              <a:rPr lang="ru-RU" sz="1900" b="1" dirty="0">
                <a:latin typeface="Cambria" panose="02040503050406030204" pitchFamily="18" charset="0"/>
                <a:ea typeface="Cambria" panose="02040503050406030204" pitchFamily="18" charset="0"/>
              </a:rPr>
              <a:t>в Интернете менее пяти минут 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(1</a:t>
            </a:r>
            <a:r>
              <a:rPr lang="en-US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ru-RU" sz="1900" b="1" dirty="0">
                <a:latin typeface="Cambria" panose="02040503050406030204" pitchFamily="18" charset="0"/>
                <a:ea typeface="Cambria" panose="02040503050406030204" pitchFamily="18" charset="0"/>
              </a:rPr>
              <a:t>времени, проведенного онлайн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Выявлена значимая обратная связь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между временем, проведенным в Интернете во время занятий, и результатами итогового экзамена.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Особенно негативное влияние –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посещение социальных сетей </a:t>
            </a:r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Кроме 40 минут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в Интернете,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еще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27 минут в среднем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проводилось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смартфонах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(мессенджеры и пр.).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итоге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67 из каждых 100 минут занятий можно было сразу вычеркивать </a:t>
            </a:r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(</a:t>
            </a:r>
            <a:r>
              <a:rPr lang="ru-RU" sz="19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Исследование </a:t>
            </a:r>
            <a:r>
              <a:rPr lang="ru-RU" sz="19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Мичиганского</a:t>
            </a:r>
            <a:r>
              <a:rPr lang="ru-RU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государственного </a:t>
            </a:r>
            <a:r>
              <a:rPr lang="ru-RU" sz="19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университета, 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May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2017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900" dirty="0" smtClean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2050" name="Picture 2" descr="https://upload.wikimedia.org/wikipedia/en/thumb/5/53/Michigan_State_University_seal.svg/1200px-Michigan_State_University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771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78" y="188640"/>
            <a:ext cx="8712968" cy="1143000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Cambria" panose="02040503050406030204" pitchFamily="18" charset="0"/>
              </a:rPr>
              <a:t>Прогрессирующая форма зависимости</a:t>
            </a:r>
            <a:endParaRPr lang="ru-RU" sz="3800" dirty="0">
              <a:latin typeface="Cambria" panose="02040503050406030204" pitchFamily="18" charset="0"/>
            </a:endParaRPr>
          </a:p>
        </p:txBody>
      </p:sp>
      <p:pic>
        <p:nvPicPr>
          <p:cNvPr id="3076" name="Picture 4" descr="https://www.zopini.com/blog/wp-content/uploads/2016/01/kecanduan-smart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fisha.om.ua/data/images/news/11/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168352" cy="41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78"/>
            <a:ext cx="9144000" cy="92415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Cambria" panose="02040503050406030204" pitchFamily="18" charset="0"/>
              </a:rPr>
              <a:t>Раздерганность</a:t>
            </a:r>
            <a:r>
              <a:rPr lang="ru-RU" sz="3200" dirty="0" smtClean="0">
                <a:latin typeface="Cambria" panose="02040503050406030204" pitchFamily="18" charset="0"/>
              </a:rPr>
              <a:t> сознания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Постоянные переключения и отвлечения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Попытки параллельного выполнения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множественных задач (</a:t>
            </a:r>
            <a:r>
              <a:rPr lang="ru-RU" sz="2600" dirty="0" err="1">
                <a:latin typeface="Cambria" panose="02040503050406030204" pitchFamily="18" charset="0"/>
                <a:cs typeface="Times New Roman"/>
              </a:rPr>
              <a:t>multitasking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Cambria" panose="02040503050406030204" pitchFamily="18" charset="0"/>
                <a:cs typeface="Times New Roman"/>
              </a:rPr>
              <a:t>Т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рудности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с концентрацией и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неспособность погружаться надолго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Ранее считалось, что удерживать внимание студента можно лишь в пределах 50 минут, сейчас – максимум 15 минут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Как удерживать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ускользающее внимание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студента?</a:t>
            </a:r>
          </a:p>
        </p:txBody>
      </p:sp>
    </p:spTree>
    <p:extLst>
      <p:ext uri="{BB962C8B-B14F-4D97-AF65-F5344CB8AC3E}">
        <p14:creationId xmlns:p14="http://schemas.microsoft.com/office/powerpoint/2010/main" val="20483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9" y="0"/>
            <a:ext cx="7437891" cy="90872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Cambria" panose="02040503050406030204" pitchFamily="18" charset="0"/>
              </a:rPr>
              <a:t>Раздерганность</a:t>
            </a:r>
            <a:r>
              <a:rPr lang="ru-RU" sz="3200" dirty="0" smtClean="0">
                <a:latin typeface="Cambria" panose="02040503050406030204" pitchFamily="18" charset="0"/>
              </a:rPr>
              <a:t> сознания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2018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почти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три четверти родителей (72%)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считают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что их дети отвлекаются на смартфоны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процессе индивидуального общения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30% наблюдают это часто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>
              <a:lnSpc>
                <a:spcPct val="115000"/>
              </a:lnSpc>
            </a:pP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Половина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подростков (51%), в свою очередь, подмечает подобный грех за своими родителями (14% видят это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часто)</a:t>
            </a:r>
          </a:p>
          <a:p>
            <a:pPr>
              <a:lnSpc>
                <a:spcPct val="115000"/>
              </a:lnSpc>
            </a:pPr>
            <a:r>
              <a:rPr lang="ru-RU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Каждый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третий подросток (31%) признается в том, что постоянно теряет внимание во время обучения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поскольку проверяет что-то в смартфоне. Среди родителей, доля тех, кто отвлекается на смартфон в процессе работы, еще выше – 39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%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Pew Research Center,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Jiang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2018)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4" name="Picture 2" descr="http://dagobah.com.br/wp-content/uploads/2018/02/Pew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355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78"/>
            <a:ext cx="9144000" cy="9241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Трудности перехода в онлайн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Удобнее</a:t>
            </a:r>
            <a:r>
              <a:rPr lang="en-US" sz="2600" smtClean="0">
                <a:latin typeface="Cambria" panose="02040503050406030204" pitchFamily="18" charset="0"/>
                <a:cs typeface="Times New Roman"/>
              </a:rPr>
              <a:t>/</a:t>
            </a:r>
            <a:r>
              <a:rPr lang="ru-RU" sz="2600" smtClean="0">
                <a:latin typeface="Cambria" panose="02040503050406030204" pitchFamily="18" charset="0"/>
                <a:cs typeface="Times New Roman"/>
              </a:rPr>
              <a:t>экономичнее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не значит лучше</a:t>
            </a:r>
          </a:p>
          <a:p>
            <a:pPr>
              <a:lnSpc>
                <a:spcPct val="115000"/>
              </a:lnSpc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Технические и организационные проблемы ведения занятий решаемы</a:t>
            </a:r>
          </a:p>
          <a:p>
            <a:pPr>
              <a:lnSpc>
                <a:spcPct val="115000"/>
              </a:lnSpc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Хуже с контролем (точных) знаний, или разочарование в </a:t>
            </a:r>
            <a:r>
              <a:rPr lang="ru-RU" sz="2600" dirty="0" err="1" smtClean="0">
                <a:latin typeface="Cambria" panose="02040503050406030204" pitchFamily="18" charset="0"/>
                <a:cs typeface="Times New Roman"/>
              </a:rPr>
              <a:t>прокторинге</a:t>
            </a:r>
            <a:endParaRPr lang="ru-RU" sz="2600" dirty="0" smtClean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Что делать с привычными формами преподавания</a:t>
            </a:r>
          </a:p>
          <a:p>
            <a:pPr>
              <a:lnSpc>
                <a:spcPct val="115000"/>
              </a:lnSpc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Как выстраивать сообщества</a:t>
            </a:r>
          </a:p>
          <a:p>
            <a:pPr>
              <a:lnSpc>
                <a:spcPct val="115000"/>
              </a:lnSpc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Снижение вовлеченности и мотивации, усиление тренда к «фоновому образованию»</a:t>
            </a:r>
          </a:p>
          <a:p>
            <a:pPr>
              <a:lnSpc>
                <a:spcPct val="115000"/>
              </a:lnSpc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Риски ускоренного выгорания и депрессии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dirty="0" smtClean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dirty="0" smtClean="0">
              <a:latin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7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78"/>
            <a:ext cx="9144000" cy="9241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О чем пойдет речь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mbria" panose="02040503050406030204" pitchFamily="18" charset="0"/>
                <a:cs typeface="Times New Roman"/>
              </a:rPr>
              <a:t>Есть вещи более сложные, чем уход </a:t>
            </a:r>
            <a:r>
              <a:rPr lang="ru-RU" sz="2800" dirty="0">
                <a:latin typeface="Cambria" panose="02040503050406030204" pitchFamily="18" charset="0"/>
                <a:cs typeface="Times New Roman"/>
              </a:rPr>
              <a:t>в онлайн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mbria" panose="02040503050406030204" pitchFamily="18" charset="0"/>
                <a:cs typeface="Times New Roman"/>
              </a:rPr>
              <a:t>Кризис традиционных форм преподавания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mbria" panose="02040503050406030204" pitchFamily="18" charset="0"/>
                <a:cs typeface="Times New Roman"/>
              </a:rPr>
              <a:t>Реестр новых проблем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mbria" panose="02040503050406030204" pitchFamily="18" charset="0"/>
                <a:cs typeface="Times New Roman"/>
              </a:rPr>
              <a:t>Дополнительные проблемы перехода в онлайн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mbria" panose="02040503050406030204" pitchFamily="18" charset="0"/>
                <a:cs typeface="Times New Roman"/>
              </a:rPr>
              <a:t>Что делать: офлайн и онлайн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mbria" panose="02040503050406030204" pitchFamily="18" charset="0"/>
                <a:cs typeface="Times New Roman"/>
              </a:rPr>
              <a:t>Опыт (неудачных) попыток что-то изменить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mbria" panose="02040503050406030204" pitchFamily="18" charset="0"/>
                <a:cs typeface="Times New Roman"/>
              </a:rPr>
              <a:t>Кейс: использование новых технологий для побуждения к чтению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29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78"/>
            <a:ext cx="9144000" cy="92415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С</a:t>
            </a:r>
            <a:r>
              <a:rPr lang="ru-RU" sz="3200" dirty="0" smtClean="0">
                <a:latin typeface="Cambria" panose="02040503050406030204" pitchFamily="18" charset="0"/>
              </a:rPr>
              <a:t>равнительное исследование </a:t>
            </a:r>
            <a:r>
              <a:rPr lang="ru-RU" sz="3200" dirty="0">
                <a:latin typeface="Cambria" panose="02040503050406030204" pitchFamily="18" charset="0"/>
              </a:rPr>
              <a:t>SERU-2020:                                          </a:t>
            </a:r>
            <a:r>
              <a:rPr lang="ru-RU" sz="3200" dirty="0" smtClean="0">
                <a:latin typeface="Cambria" panose="02040503050406030204" pitchFamily="18" charset="0"/>
              </a:rPr>
              <a:t>студенты в </a:t>
            </a:r>
            <a:r>
              <a:rPr lang="ru-RU" sz="3200" dirty="0">
                <a:latin typeface="Cambria" panose="02040503050406030204" pitchFamily="18" charset="0"/>
              </a:rPr>
              <a:t>условиях </a:t>
            </a:r>
            <a:r>
              <a:rPr lang="ru-RU" sz="3200" dirty="0" smtClean="0">
                <a:latin typeface="Cambria" panose="02040503050406030204" pitchFamily="18" charset="0"/>
              </a:rPr>
              <a:t>перехода в </a:t>
            </a:r>
            <a:r>
              <a:rPr lang="ru-RU" sz="3200" dirty="0" err="1" smtClean="0">
                <a:latin typeface="Cambria" panose="02040503050406030204" pitchFamily="18" charset="0"/>
              </a:rPr>
              <a:t>дистант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1,407 </a:t>
            </a:r>
            <a:r>
              <a:rPr lang="ru-RU" sz="2400" dirty="0">
                <a:latin typeface="Cambria" panose="02040503050406030204" pitchFamily="18" charset="0"/>
                <a:cs typeface="Times New Roman"/>
              </a:rPr>
              <a:t>студентов </a:t>
            </a: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НИУ ВШЭ по сравнению с 30,160 студентами  9 </a:t>
            </a:r>
            <a:r>
              <a:rPr lang="ru-RU" sz="2400" dirty="0">
                <a:latin typeface="Cambria" panose="02040503050406030204" pitchFamily="18" charset="0"/>
                <a:cs typeface="Times New Roman"/>
              </a:rPr>
              <a:t>американских </a:t>
            </a: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университетов: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Лучше адаптировались к обучению в </a:t>
            </a:r>
            <a:r>
              <a:rPr lang="ru-RU" sz="2400" dirty="0" err="1" smtClean="0">
                <a:latin typeface="Cambria" panose="02040503050406030204" pitchFamily="18" charset="0"/>
                <a:cs typeface="Times New Roman"/>
              </a:rPr>
              <a:t>дистанте</a:t>
            </a:r>
            <a:endParaRPr lang="ru-RU" sz="2400" dirty="0" smtClean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Более удовлетворены </a:t>
            </a:r>
            <a:r>
              <a:rPr lang="ru-RU" sz="2400" dirty="0">
                <a:latin typeface="Cambria" panose="02040503050406030204" pitchFamily="18" charset="0"/>
                <a:cs typeface="Times New Roman"/>
              </a:rPr>
              <a:t>качеством </a:t>
            </a: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курсов и поддержкой преподавателей</a:t>
            </a:r>
            <a:endParaRPr lang="ru-RU" sz="2400" dirty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latin typeface="Cambria" panose="02040503050406030204" pitchFamily="18" charset="0"/>
                <a:cs typeface="Times New Roman"/>
              </a:rPr>
              <a:t>И</a:t>
            </a: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спытывают </a:t>
            </a:r>
            <a:r>
              <a:rPr lang="ru-RU" sz="2400" dirty="0">
                <a:latin typeface="Cambria" panose="02040503050406030204" pitchFamily="18" charset="0"/>
                <a:cs typeface="Times New Roman"/>
              </a:rPr>
              <a:t>меньше финансовых </a:t>
            </a: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трудностей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НО ПРИ ЭТОМ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Острее ощущают недостаток </a:t>
            </a:r>
            <a:r>
              <a:rPr lang="ru-RU" sz="2400" dirty="0" err="1">
                <a:latin typeface="Cambria" panose="02040503050406030204" pitchFamily="18" charset="0"/>
                <a:cs typeface="Times New Roman"/>
              </a:rPr>
              <a:t>внеуадиторного</a:t>
            </a:r>
            <a:r>
              <a:rPr lang="ru-RU" sz="2400" dirty="0">
                <a:latin typeface="Cambria" panose="02040503050406030204" pitchFamily="18" charset="0"/>
                <a:cs typeface="Times New Roman"/>
              </a:rPr>
              <a:t> общения </a:t>
            </a:r>
            <a:endParaRPr lang="ru-RU" sz="2400" dirty="0" smtClean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Меньше чувствуют </a:t>
            </a:r>
            <a:r>
              <a:rPr lang="ru-RU" sz="2400" dirty="0">
                <a:latin typeface="Cambria" panose="02040503050406030204" pitchFamily="18" charset="0"/>
                <a:cs typeface="Times New Roman"/>
              </a:rPr>
              <a:t>себя частью университета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Значительно чаще ощущают депрессию </a:t>
            </a:r>
            <a:r>
              <a:rPr lang="ru-RU" sz="2400" dirty="0">
                <a:latin typeface="Cambria" panose="02040503050406030204" pitchFamily="18" charset="0"/>
                <a:cs typeface="Times New Roman"/>
              </a:rPr>
              <a:t>и </a:t>
            </a: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тревожность (явные признаки – более половины студентов) (!)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dirty="0" smtClean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dirty="0" smtClean="0">
              <a:latin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94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" y="1844824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mbria" panose="02040503050406030204" pitchFamily="18" charset="0"/>
              </a:rPr>
              <a:t>Что делать офлайн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108504" cy="1143000"/>
          </a:xfrm>
        </p:spPr>
        <p:txBody>
          <a:bodyPr>
            <a:noAutofit/>
          </a:bodyPr>
          <a:lstStyle/>
          <a:p>
            <a:r>
              <a:rPr lang="ru-RU" sz="3400" dirty="0">
                <a:latin typeface="Cambria" panose="02040503050406030204" pitchFamily="18" charset="0"/>
              </a:rPr>
              <a:t>Что делать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48" y="135273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500" dirty="0">
                <a:latin typeface="Cambria" panose="02040503050406030204" pitchFamily="18" charset="0"/>
                <a:cs typeface="Times New Roman"/>
              </a:rPr>
              <a:t>Учить академическим навыкам как </a:t>
            </a:r>
            <a:r>
              <a:rPr lang="ru-RU" sz="3500" dirty="0" err="1">
                <a:latin typeface="Cambria" panose="02040503050406030204" pitchFamily="18" charset="0"/>
                <a:cs typeface="Times New Roman"/>
              </a:rPr>
              <a:t>дженералистским</a:t>
            </a:r>
            <a:r>
              <a:rPr lang="ru-RU" sz="3500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3500" dirty="0" smtClean="0">
                <a:latin typeface="Cambria" panose="02040503050406030204" pitchFamily="18" charset="0"/>
                <a:cs typeface="Times New Roman"/>
              </a:rPr>
              <a:t>навыкам:</a:t>
            </a:r>
            <a:endParaRPr lang="ru-RU" sz="3500" dirty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Уметь содержательно </a:t>
            </a:r>
            <a:r>
              <a:rPr lang="ru-RU" sz="2400" dirty="0">
                <a:latin typeface="Cambria" panose="02040503050406030204" pitchFamily="18" charset="0"/>
                <a:ea typeface="Calibri"/>
                <a:cs typeface="Times New Roman"/>
              </a:rPr>
              <a:t>(</a:t>
            </a: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критически) мыслить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Выявлять </a:t>
            </a:r>
            <a:r>
              <a:rPr lang="ru-RU" sz="2400" dirty="0">
                <a:latin typeface="Cambria" panose="02040503050406030204" pitchFamily="18" charset="0"/>
                <a:ea typeface="Calibri"/>
                <a:cs typeface="Times New Roman"/>
              </a:rPr>
              <a:t>и решать важные </a:t>
            </a: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и интересные проблемы </a:t>
            </a:r>
            <a:endParaRPr lang="ru-RU" sz="24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Преодолевать </a:t>
            </a:r>
            <a:r>
              <a:rPr lang="ru-RU" sz="2400" dirty="0">
                <a:latin typeface="Cambria" panose="02040503050406030204" pitchFamily="18" charset="0"/>
                <a:ea typeface="Calibri"/>
                <a:cs typeface="Times New Roman"/>
              </a:rPr>
              <a:t>сопротивление </a:t>
            </a: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сложного материала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 panose="02040503050406030204" pitchFamily="18" charset="0"/>
                <a:ea typeface="Calibri"/>
                <a:cs typeface="Times New Roman"/>
              </a:rPr>
              <a:t>Р</a:t>
            </a: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аботать </a:t>
            </a:r>
            <a:r>
              <a:rPr lang="ru-RU" sz="2400" dirty="0">
                <a:latin typeface="Cambria" panose="02040503050406030204" pitchFamily="18" charset="0"/>
                <a:ea typeface="Calibri"/>
                <a:cs typeface="Times New Roman"/>
              </a:rPr>
              <a:t>по четким воспроизводимым </a:t>
            </a: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процедурам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 panose="02040503050406030204" pitchFamily="18" charset="0"/>
                <a:ea typeface="Calibri"/>
                <a:cs typeface="Times New Roman"/>
              </a:rPr>
              <a:t>Проводить эффективное (и в то же время корректное аргументированное) обсуждение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latin typeface="Cambria" panose="02040503050406030204" pitchFamily="18" charset="0"/>
                <a:ea typeface="Calibri"/>
                <a:cs typeface="Times New Roman"/>
              </a:rPr>
              <a:t>Коммуницировать</a:t>
            </a:r>
            <a:r>
              <a:rPr lang="ru-RU" sz="2400" dirty="0">
                <a:latin typeface="Cambria" panose="02040503050406030204" pitchFamily="18" charset="0"/>
                <a:ea typeface="Calibri"/>
                <a:cs typeface="Times New Roman"/>
              </a:rPr>
              <a:t> с представителями разных </a:t>
            </a:r>
            <a:r>
              <a:rPr lang="ru-RU" sz="2400" dirty="0" smtClean="0">
                <a:latin typeface="Cambria" panose="02040503050406030204" pitchFamily="18" charset="0"/>
                <a:ea typeface="Calibri"/>
                <a:cs typeface="Times New Roman"/>
              </a:rPr>
              <a:t>сред</a:t>
            </a:r>
            <a:endParaRPr lang="ru-RU" sz="2400" dirty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82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Что делать (2)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6120680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Подгружать социальные ресурсы         (Коэн 2017)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Обеспечивать включенность студентов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Умножать обратные связи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Заинтересовывать, но не развлекать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Демонстрировать образцы собственной деятельности</a:t>
            </a:r>
          </a:p>
        </p:txBody>
      </p:sp>
      <p:pic>
        <p:nvPicPr>
          <p:cNvPr id="4" name="Picture 2" descr="http://static.ozone.ru/multimedia/1017813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413348" cy="38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Что делать (3)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Пробовать новые формы организации                              занятий, разнообразить эти формы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Переходить в онлайн? 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Только </a:t>
            </a:r>
            <a:r>
              <a:rPr lang="en-US" sz="2600" dirty="0" smtClean="0">
                <a:latin typeface="Cambria" panose="02040503050406030204" pitchFamily="18" charset="0"/>
                <a:cs typeface="Times New Roman"/>
              </a:rPr>
              <a:t>Blended learning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                                                                          при соблюдении трех условий:</a:t>
            </a:r>
          </a:p>
          <a:p>
            <a:pPr lvl="1">
              <a:lnSpc>
                <a:spcPct val="115000"/>
              </a:lnSpc>
              <a:spcAft>
                <a:spcPts val="3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Контроль над просмотром онлайн материалов</a:t>
            </a:r>
          </a:p>
          <a:p>
            <a:pPr lvl="1">
              <a:lnSpc>
                <a:spcPct val="115000"/>
              </a:lnSpc>
              <a:spcAft>
                <a:spcPts val="3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Организация виртуальное общения между студентами и преподавателями</a:t>
            </a:r>
          </a:p>
          <a:p>
            <a:pPr lvl="1">
              <a:lnSpc>
                <a:spcPct val="115000"/>
              </a:lnSpc>
              <a:spcAft>
                <a:spcPts val="300"/>
              </a:spcAft>
            </a:pPr>
            <a:r>
              <a:rPr lang="ru-RU" sz="2400" dirty="0" smtClean="0">
                <a:latin typeface="Cambria" panose="02040503050406030204" pitchFamily="18" charset="0"/>
                <a:cs typeface="Times New Roman"/>
              </a:rPr>
              <a:t>Проведение очных обсуждений</a:t>
            </a:r>
            <a:endParaRPr lang="en-US" sz="2400" dirty="0" smtClean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(и все-таки) Что делать с гаджетами на занятиях?</a:t>
            </a:r>
          </a:p>
        </p:txBody>
      </p:sp>
      <p:pic>
        <p:nvPicPr>
          <p:cNvPr id="1026" name="Picture 2" descr="http://i1.ytimg.com/vi/kH3Ja9V-onM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8054"/>
            <a:ext cx="2615952" cy="14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" panose="02040503050406030204" pitchFamily="18" charset="0"/>
              </a:rPr>
              <a:t>Превращать нужду в добродетель?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 descr="https://www.mentimeter.com/preview/c816cd95e2e7e52d5bf6b85b1a3cd5e9/588320f4cfae?wide=tr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8883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5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" panose="02040503050406030204" pitchFamily="18" charset="0"/>
              </a:rPr>
              <a:t>Скажи водке «Нет»!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://tormashki.net/uploads/posts/2013-07/1373300045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20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" panose="02040503050406030204" pitchFamily="18" charset="0"/>
              </a:rPr>
              <a:t>Скажи гаджетам «Нет»!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img.anews.com/media/posts/images/20150823/29275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64697" cy="52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150"/>
            <a:ext cx="9144000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Движение за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digital detox 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98" y="1628800"/>
            <a:ext cx="9145298" cy="55446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данным опроса ВЦИОМ в 2018 г., «большинство россиян (83%)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считают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что личные телефоны и смартфоны мешают школьникам учиться… Среди родителей детей школьного возраста эта доля составляет 80%.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Три четверти опрошенных (73%) поддерживают идею о запрете использования смартфонов и других гаджетов во время занятий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.  По мнению 69% наших сограждан, благодаря подобным ограничениям использования электронных гаджетов в школах, дети станут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лучше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учиться»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(ВЦИОМ, 2018)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733256"/>
            <a:ext cx="4256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 запрет тоже не решение…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" y="1844824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mbria" panose="02040503050406030204" pitchFamily="18" charset="0"/>
              </a:rPr>
              <a:t>Что делать онлайн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" panose="02040503050406030204" pitchFamily="18" charset="0"/>
                <a:ea typeface="Calibri"/>
                <a:cs typeface="Times New Roman"/>
              </a:rPr>
              <a:t>«Они не такие как мы»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9580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Становилось все труднее понимать молодые взрослые поколения (</a:t>
            </a:r>
            <a:r>
              <a:rPr lang="ru-RU" sz="2800" dirty="0" err="1" smtClean="0">
                <a:latin typeface="Cambria" panose="02040503050406030204" pitchFamily="18" charset="0"/>
                <a:ea typeface="Calibri"/>
                <a:cs typeface="Times New Roman"/>
              </a:rPr>
              <a:t>миллениалов</a:t>
            </a: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, позднее </a:t>
            </a:r>
            <a:r>
              <a:rPr lang="ru-RU" sz="2800" dirty="0" err="1" smtClean="0">
                <a:latin typeface="Cambria" panose="02040503050406030204" pitchFamily="18" charset="0"/>
                <a:ea typeface="Calibri"/>
                <a:cs typeface="Times New Roman"/>
              </a:rPr>
              <a:t>зумеров</a:t>
            </a: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)</a:t>
            </a:r>
            <a:endParaRPr lang="ru-RU" sz="28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Новые поколения – не хорошие и не плохие</a:t>
            </a:r>
            <a:r>
              <a:rPr lang="ru-RU" sz="2800" dirty="0">
                <a:latin typeface="Cambria" panose="02040503050406030204" pitchFamily="18" charset="0"/>
                <a:ea typeface="Calibri"/>
                <a:cs typeface="Times New Roman"/>
              </a:rPr>
              <a:t>, </a:t>
            </a: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они Другие (и учатся по-другому)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И это не </a:t>
            </a:r>
            <a:r>
              <a:rPr lang="ru-RU" sz="2800" dirty="0">
                <a:latin typeface="Cambria" panose="02040503050406030204" pitchFamily="18" charset="0"/>
                <a:ea typeface="Calibri"/>
                <a:cs typeface="Times New Roman"/>
              </a:rPr>
              <a:t>просто </a:t>
            </a: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выросшая </a:t>
            </a:r>
            <a:r>
              <a:rPr lang="ru-RU" sz="2800" dirty="0">
                <a:latin typeface="Cambria" panose="02040503050406030204" pitchFamily="18" charset="0"/>
                <a:ea typeface="Calibri"/>
                <a:cs typeface="Times New Roman"/>
              </a:rPr>
              <a:t>возрастная </a:t>
            </a: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дистанция</a:t>
            </a:r>
            <a:endParaRPr lang="ru-RU" sz="28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libri"/>
                <a:cs typeface="Times New Roman"/>
              </a:rPr>
              <a:t>И не традиционный конфликт поколений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Cambria" panose="02040503050406030204" pitchFamily="18" charset="0"/>
                <a:ea typeface="Calibri"/>
                <a:cs typeface="Times New Roman"/>
              </a:rPr>
              <a:t>Как преподавать, если не понимаешь, кто перед тобой?</a:t>
            </a:r>
            <a:endParaRPr lang="ru-RU" sz="2800" dirty="0" smtClean="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89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Должны ли студенты включать видео?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«У меня не работает веб-камера»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«У меня проблемы с Интернетом»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«Вы вторгаетесь в мое частное пространство»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«Я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сегодня не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форме»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«У меня должно быть право выбирать»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Включение видео – не инструментальный, а этический вопрос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Что делать, если видео все же не включено?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Что делать с контрольными и экзаменами?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Проводить на устные экзамены?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Использовать </a:t>
            </a:r>
            <a:r>
              <a:rPr lang="ru-RU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прокторинг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Переходить на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Open Book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(с проверкой на плагиат)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Первые результаты: выравнивание общего уровня оценок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Первые откровения: результаты экзаменов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Open Book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en-US" sz="2800" smtClean="0">
                <a:latin typeface="Cambria" panose="02040503050406030204" pitchFamily="18" charset="0"/>
                <a:ea typeface="Cambria" panose="02040503050406030204" pitchFamily="18" charset="0"/>
              </a:rPr>
              <a:t>Close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Book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почти не отличаются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" y="184482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mbria" panose="02040503050406030204" pitchFamily="18" charset="0"/>
              </a:rPr>
              <a:t>Можно ли побудить студентов читать сложные академические тексты: опыт использования новых технологий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Что делать на семинарах?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Как обсуждать, если (почти) никто не прочитал текст?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Устраивать проверки? Выхватывают куски прямо на семинаре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ытаться работать с текстами прямо на семинаре?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Или отказываться от текстов и переходить на игровые формы…?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08504" cy="936625"/>
          </a:xfrm>
        </p:spPr>
        <p:txBody>
          <a:bodyPr/>
          <a:lstStyle/>
          <a:p>
            <a:pPr eaLnBrk="1" hangingPunct="1"/>
            <a:r>
              <a:rPr lang="ru-RU" alt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Прикончить книжную культуру или помучиться?</a:t>
            </a:r>
          </a:p>
        </p:txBody>
      </p:sp>
      <p:pic>
        <p:nvPicPr>
          <p:cNvPr id="17412" name="Picture 4" descr="https://1.bp.blogspot.com/-3cGbGaoCyg8/WNX1gzZRCdI/AAAAAAAABrY/KFdKmcI56EUwuXS8xEY73PKhRbXYqGGWgCLcB/s1600/1427514_0698eb9a295c19fb4116ad880e8da861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1087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Мои предшествующие попытки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340768"/>
            <a:ext cx="9073008" cy="55446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Подготовка докладов по текстам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Назначение оппонентов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 пересказа к анализу логической структуры текста (проблема-понятия-тезис-аргументы-…)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Замена текстов, их «приближение к жизни» и парные связки текстов (теория – приложение)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Формулирование содержательных вопросов,                на которые нужно ответить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Ничего не помогает…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427984" y="5589240"/>
            <a:ext cx="698376" cy="69837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1784" y="1340768"/>
            <a:ext cx="7772400" cy="1362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atin typeface="Cambria" panose="02040503050406030204" pitchFamily="18" charset="0"/>
              </a:rPr>
              <a:t/>
            </a:r>
            <a:br>
              <a:rPr lang="ru-RU" sz="3600" dirty="0" smtClean="0">
                <a:latin typeface="Cambria" panose="02040503050406030204" pitchFamily="18" charset="0"/>
              </a:rPr>
            </a:br>
            <a:r>
              <a:rPr lang="ru-RU" sz="3600" dirty="0" smtClean="0">
                <a:latin typeface="Cambria" panose="02040503050406030204" pitchFamily="18" charset="0"/>
              </a:rPr>
              <a:t>опыт использования Программы </a:t>
            </a:r>
            <a:r>
              <a:rPr lang="en-US" sz="3600" dirty="0" smtClean="0">
                <a:latin typeface="Cambria" panose="02040503050406030204" pitchFamily="18" charset="0"/>
              </a:rPr>
              <a:t>perusal.com</a:t>
            </a:r>
            <a:endParaRPr lang="ru-RU" sz="36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Perusal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608512" cy="1113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636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" panose="02040503050406030204" pitchFamily="18" charset="0"/>
              </a:rPr>
              <a:t>Вопросы</a:t>
            </a: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12776"/>
            <a:ext cx="9073008" cy="55446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побудить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студентов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читать тексты?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Что нужно делать, чтобы они относились                         к текстам более осмысленно и работали с ними самостоятельно?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контролировать и оценивать этот процесс со стороны преподавателя?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что тратить время на семинарских занятиях?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Что делается (</a:t>
            </a:r>
            <a:r>
              <a:rPr lang="ru-RU" sz="3600" dirty="0" smtClean="0">
                <a:latin typeface="Cambria" panose="02040503050406030204" pitchFamily="18" charset="0"/>
              </a:rPr>
              <a:t>1)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71" y="1248722"/>
            <a:ext cx="9108504" cy="54206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Преподаватель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создает курс, загружает тексты, формулирует вопросы к текстам, ставит </a:t>
            </a:r>
            <a:r>
              <a:rPr lang="ru-RU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дедлайны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Студенты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выделяют фрагменты текста и пишут комментарии (персональные и датированные) к тексту и к чужим комментариям, концентрируясь на поставленных вопросах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группирует комментарии, высылает оповещения, фиксирует активность студентов (число </a:t>
            </a:r>
            <a:r>
              <a:rPr lang="ru-RU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комментов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потраченное время), ставит </a:t>
            </a:r>
            <a:r>
              <a:rPr lang="ru-RU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грейды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дает распределение активности по страницам текста, формирует сводные таблицы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Что делается (2)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805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каждому тексту выгружаются все комментарии (например, в хронологическом порядке)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Анализируется содержание комментариев, часть комментируется преподавателем в системе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Просматривается активность студентов (кто не комментировал, кто более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менее активен)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ставит автоматические </a:t>
            </a:r>
            <a:r>
              <a:rPr lang="ru-RU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грейды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по каждому комментарию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каждой теме выделяются лучшие студенты              (как правило, одни и те же)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Комментарии учитываются в кумулятивной оценке</a:t>
            </a:r>
          </a:p>
        </p:txBody>
      </p:sp>
    </p:spTree>
    <p:extLst>
      <p:ext uri="{BB962C8B-B14F-4D97-AF65-F5344CB8AC3E}">
        <p14:creationId xmlns:p14="http://schemas.microsoft.com/office/powerpoint/2010/main" val="23213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53786"/>
            <a:ext cx="4752528" cy="64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студенты читают текст?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629" t="9511" r="3072" b="31901"/>
          <a:stretch/>
        </p:blipFill>
        <p:spPr bwMode="auto">
          <a:xfrm>
            <a:off x="0" y="1556792"/>
            <a:ext cx="9144000" cy="4267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4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</a:t>
            </a:r>
            <a:r>
              <a:rPr lang="ru-RU" sz="4000" dirty="0" err="1" smtClean="0">
                <a:latin typeface="Cambria" panose="02040503050406030204" pitchFamily="18" charset="0"/>
              </a:rPr>
              <a:t>еминары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ru-RU" sz="4000" dirty="0" smtClean="0">
                <a:latin typeface="Cambria" panose="02040503050406030204" pitchFamily="18" charset="0"/>
              </a:rPr>
              <a:t>становятся другими</a:t>
            </a: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74108"/>
            <a:ext cx="910850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Отказ от докладной системы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тратится время на проверки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Интерактивное обсуждение значимых вопросов на основе прочитанных текстов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Комментарии по комментариям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Активное участие одной трети студентов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Иногда сами начали задавать вопросы… </a:t>
            </a:r>
            <a:endParaRPr lang="ru-RU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596336" y="5116171"/>
            <a:ext cx="698376" cy="69837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Что получаем в итоге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15251"/>
            <a:ext cx="9108504" cy="580526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Студентам приходится: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ткрывать тексты до занятия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выделять содержательные фрагменты текста («активное чтение»)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ф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ормировать собственные высказывания («рефлексия»)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пражнять письменные навыки (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academic writing)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елать дополнения к высказываниям других (взаимодействие)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Есть возможность проявиться тем, кто молчит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Главная функция комментирования – обучающая. Но также обеспечивается постоянный контроль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Время для преподавателя увеличивается.                                         Но получаешь (наконец) содержательную отдачу</a:t>
            </a:r>
            <a:endParaRPr lang="ru-RU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</a:rPr>
              <a:t>Спасибо за внимание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4077071"/>
            <a:ext cx="232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/>
              </a:rPr>
              <a:t>radaev@hse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cs typeface="Times New Roman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/>
              </a:rPr>
              <a:t>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19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" y="1844824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mbria" panose="02040503050406030204" pitchFamily="18" charset="0"/>
              </a:rPr>
              <a:t>Новые проблемы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00811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Отказ от чтения длинных сложных текстов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08504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Обучение в социальных и гуманитарных науках базируется на книжной культуре и традиционно построено на текстах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Студенты все меньше читают сложные тексты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А если читают, то не склонны прорубаться сквозь текстовые построения и добывать смысл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Формируется другое отношение к тексту как к источнику готовой к употреблению информации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Что дальше: отказаться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от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лонгридов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и перейти на дайджесты и тексты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dummies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22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Зачем учить, если можно </a:t>
            </a:r>
            <a:r>
              <a:rPr lang="ru-RU" sz="3200" dirty="0" err="1" smtClean="0">
                <a:latin typeface="Cambria" panose="02040503050406030204" pitchFamily="18" charset="0"/>
              </a:rPr>
              <a:t>прогуглить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08504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Старшие поколения: поиск труднодоступных источников, освоение сложного материала, запоминание и накопление знания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Новые поколения: быстрый поиск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готовой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информации (нарезанной, упакованной и готовой к употреблению)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Вместо формирования запасов («культурного багажа») – работа с потоками информации, потребление вместо освоения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Частное проявление: нежелание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 неумение задавать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0342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78"/>
            <a:ext cx="9144000" cy="9241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Снижение авторитета преподавателя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Работа с искусственным интеллектом вместо профессиональной экспертизы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Вымывание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квалифицированных посредников-толкователей, утрата безусловных авторитетов, хранителей сакрального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знания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Знать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больше, чем «знает»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Интернет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,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невозможно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Возникло множество опций для самообразования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Оценка </a:t>
            </a:r>
            <a:r>
              <a:rPr lang="ru-RU" sz="2600" dirty="0">
                <a:latin typeface="Cambria" panose="02040503050406030204" pitchFamily="18" charset="0"/>
                <a:cs typeface="Times New Roman"/>
              </a:rPr>
              <a:t>эффективности высшего образования для будущей </a:t>
            </a:r>
            <a:r>
              <a:rPr lang="ru-RU" sz="2600" dirty="0" smtClean="0">
                <a:latin typeface="Cambria" panose="02040503050406030204" pitchFamily="18" charset="0"/>
                <a:cs typeface="Times New Roman"/>
              </a:rPr>
              <a:t>карьеры становится неоднозначной</a:t>
            </a:r>
            <a:endParaRPr lang="ru-RU" sz="2600" dirty="0">
              <a:latin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3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72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Падение оценок 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эффективности высшего образования для будущей карьеры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209" y="1340768"/>
            <a:ext cx="5004048" cy="50405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Половина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миллениалов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согласна,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что высшее образование обеспечивает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успешную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карьеру и облегчает достижение жизненных целей.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Но с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2008 г., у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респондентов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 возрасте 18–24 года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она упала с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79 до 52%,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возрастной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группе 25–34 года –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с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74 до 50%.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В старших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поколениях снижение тоже произошло, но значительно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меньше.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Накопление человеческого капитала все чаще не приводит к ожидаемой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отдаче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ВЦИОМ, 2018)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4" name="Рисунок 3" descr="https://infographics.wciom.ru/typo3temp/pics/ee3523b7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8432" cy="77862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733256"/>
            <a:ext cx="3888432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1787</Words>
  <Application>Microsoft Office PowerPoint</Application>
  <PresentationFormat>Экран (4:3)</PresentationFormat>
  <Paragraphs>203</Paragraphs>
  <Slides>43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Times New Roman</vt:lpstr>
      <vt:lpstr>Тема Office</vt:lpstr>
      <vt:lpstr>1_Тема Office</vt:lpstr>
      <vt:lpstr>2_Тема Office</vt:lpstr>
      <vt:lpstr> Как преподавать новым поколениям студентов</vt:lpstr>
      <vt:lpstr>О чем пойдет речь</vt:lpstr>
      <vt:lpstr>«Они не такие как мы»</vt:lpstr>
      <vt:lpstr>Презентация PowerPoint</vt:lpstr>
      <vt:lpstr> Новые проблемы</vt:lpstr>
      <vt:lpstr>Отказ от чтения длинных сложных текстов</vt:lpstr>
      <vt:lpstr>Зачем учить, если можно прогуглить</vt:lpstr>
      <vt:lpstr>Снижение авторитета преподавателя</vt:lpstr>
      <vt:lpstr>Падение оценок эффективности высшего образования для будущей карьеры</vt:lpstr>
      <vt:lpstr>Студенты все больше требуют прикладных навыков</vt:lpstr>
      <vt:lpstr>Студенты все активнее борются за свои права</vt:lpstr>
      <vt:lpstr>Склонности к перфекционизму и прокрастинации</vt:lpstr>
      <vt:lpstr>Поглощенность гаджетами</vt:lpstr>
      <vt:lpstr>Поглощенность гаджетами</vt:lpstr>
      <vt:lpstr>Для чего используются гаджеты</vt:lpstr>
      <vt:lpstr>Прогрессирующая форма зависимости</vt:lpstr>
      <vt:lpstr>Раздерганность сознания</vt:lpstr>
      <vt:lpstr>Раздерганность сознания</vt:lpstr>
      <vt:lpstr>Трудности перехода в онлайн</vt:lpstr>
      <vt:lpstr>Сравнительное исследование SERU-2020:                                          студенты в условиях перехода в дистант</vt:lpstr>
      <vt:lpstr> Что делать офлайн</vt:lpstr>
      <vt:lpstr>Что делать (1)</vt:lpstr>
      <vt:lpstr>Что делать (2)</vt:lpstr>
      <vt:lpstr>Что делать (3)</vt:lpstr>
      <vt:lpstr>Превращать нужду в добродетель?</vt:lpstr>
      <vt:lpstr>Скажи водке «Нет»!</vt:lpstr>
      <vt:lpstr>Скажи гаджетам «Нет»!</vt:lpstr>
      <vt:lpstr>Движение за digital detox </vt:lpstr>
      <vt:lpstr> Что делать онлайн</vt:lpstr>
      <vt:lpstr>Должны ли студенты включать видео?</vt:lpstr>
      <vt:lpstr>Что делать с контрольными и экзаменами?</vt:lpstr>
      <vt:lpstr> Можно ли побудить студентов читать сложные академические тексты: опыт использования новых технологий</vt:lpstr>
      <vt:lpstr>Что делать на семинарах?</vt:lpstr>
      <vt:lpstr>Прикончить книжную культуру или помучиться?</vt:lpstr>
      <vt:lpstr>Мои предшествующие попытки</vt:lpstr>
      <vt:lpstr> опыт использования Программы perusal.com</vt:lpstr>
      <vt:lpstr>Вопросы</vt:lpstr>
      <vt:lpstr>Что делается (1)</vt:lpstr>
      <vt:lpstr>Что делается (2)</vt:lpstr>
      <vt:lpstr>Как студенты читают текст?</vt:lpstr>
      <vt:lpstr>Cеминары становятся другими</vt:lpstr>
      <vt:lpstr>Что получаем в итоге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vradaev</dc:creator>
  <cp:lastModifiedBy>HP Inc.</cp:lastModifiedBy>
  <cp:revision>198</cp:revision>
  <cp:lastPrinted>2021-01-20T12:21:05Z</cp:lastPrinted>
  <dcterms:created xsi:type="dcterms:W3CDTF">2016-08-14T06:46:19Z</dcterms:created>
  <dcterms:modified xsi:type="dcterms:W3CDTF">2021-01-20T12:32:55Z</dcterms:modified>
</cp:coreProperties>
</file>