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0"/>
  </p:notesMasterIdLst>
  <p:sldIdLst>
    <p:sldId id="337" r:id="rId2"/>
    <p:sldId id="329" r:id="rId3"/>
    <p:sldId id="330" r:id="rId4"/>
    <p:sldId id="328" r:id="rId5"/>
    <p:sldId id="333" r:id="rId6"/>
    <p:sldId id="332" r:id="rId7"/>
    <p:sldId id="336" r:id="rId8"/>
    <p:sldId id="338" r:id="rId9"/>
  </p:sldIdLst>
  <p:sldSz cx="10680700" cy="77724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4B1A-D99D-47F0-9DCD-A790CD08E2B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1336675"/>
            <a:ext cx="495935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340F3-4D50-487F-A352-863AFC494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1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708948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308240" y="4223520"/>
            <a:ext cx="708948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94136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308240" y="422352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941360" y="422352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705120" y="256068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102000" y="256068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308240" y="422352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705120" y="422352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102000" y="4223520"/>
            <a:ext cx="22824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08240" y="2560680"/>
            <a:ext cx="7089480" cy="318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7089480" cy="318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3459600" cy="318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941360" y="2560680"/>
            <a:ext cx="3459600" cy="318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536040" y="214200"/>
            <a:ext cx="6144480" cy="209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941360" y="2560680"/>
            <a:ext cx="3459600" cy="318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308240" y="422352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3459600" cy="318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94136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941360" y="422352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30824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941360" y="2560680"/>
            <a:ext cx="345960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308240" y="4223520"/>
            <a:ext cx="7089480" cy="15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8241840" y="6054840"/>
            <a:ext cx="901800" cy="80280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536040" y="214200"/>
            <a:ext cx="6144480" cy="451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800" b="0" strike="noStrike" spc="-1"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308240" y="2560680"/>
            <a:ext cx="7089480" cy="3182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Седьмой уровень структуры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8615520" y="6359400"/>
            <a:ext cx="303840" cy="280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560">
              <a:lnSpc>
                <a:spcPts val="2089"/>
              </a:lnSpc>
            </a:pPr>
            <a:fld id="{EFC99923-2271-4207-B95A-89D4BD2055F7}" type="slidenum">
              <a:rPr lang="ru-RU" sz="1800" b="1" strike="noStrike" spc="-7">
                <a:solidFill>
                  <a:srgbClr val="006FC0"/>
                </a:solidFill>
                <a:latin typeface="Arial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1415" y="2505974"/>
            <a:ext cx="7370239" cy="1813123"/>
          </a:xfrm>
          <a:prstGeom prst="rect">
            <a:avLst/>
          </a:prstGeom>
        </p:spPr>
        <p:txBody>
          <a:bodyPr vert="horz" wrap="square" lIns="0" tIns="65086" rIns="0" bIns="0" rtlCol="0" anchor="ctr">
            <a:spAutoFit/>
          </a:bodyPr>
          <a:lstStyle/>
          <a:p>
            <a:pPr marR="4450" algn="ctr"/>
            <a:r>
              <a:rPr lang="ru-RU" sz="3154" b="1" spc="-13" dirty="0">
                <a:solidFill>
                  <a:srgbClr val="0070C0"/>
                </a:solidFill>
                <a:latin typeface="+mn-lt"/>
              </a:rPr>
              <a:t>М</a:t>
            </a:r>
            <a:r>
              <a:rPr sz="3154" b="1" spc="-22" dirty="0">
                <a:solidFill>
                  <a:srgbClr val="0070C0"/>
                </a:solidFill>
                <a:latin typeface="+mn-lt"/>
              </a:rPr>
              <a:t>ОДЕЛИРОВАНИ</a:t>
            </a:r>
            <a:r>
              <a:rPr lang="ru-RU" sz="3154" b="1" spc="-22" dirty="0">
                <a:solidFill>
                  <a:srgbClr val="0070C0"/>
                </a:solidFill>
                <a:latin typeface="+mn-lt"/>
              </a:rPr>
              <a:t>Е</a:t>
            </a:r>
            <a:r>
              <a:rPr lang="ru-RU" sz="3154" b="1" spc="-22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154" b="1" spc="-22" dirty="0">
                <a:solidFill>
                  <a:srgbClr val="0070C0"/>
                </a:solidFill>
                <a:latin typeface="+mn-lt"/>
              </a:rPr>
            </a:br>
            <a:r>
              <a:rPr lang="ru-RU" sz="3154" b="1" spc="-22" dirty="0">
                <a:solidFill>
                  <a:srgbClr val="0070C0"/>
                </a:solidFill>
                <a:latin typeface="+mn-lt"/>
              </a:rPr>
              <a:t>БИЗНЕС-</a:t>
            </a:r>
            <a:r>
              <a:rPr sz="3154" b="1" spc="-18" dirty="0">
                <a:solidFill>
                  <a:srgbClr val="0070C0"/>
                </a:solidFill>
                <a:latin typeface="+mn-lt"/>
              </a:rPr>
              <a:t>ПРОЦЕССОВ</a:t>
            </a:r>
            <a:r>
              <a:rPr lang="ru-RU" sz="3154" b="1" spc="-18" dirty="0">
                <a:solidFill>
                  <a:srgbClr val="0070C0"/>
                </a:solidFill>
                <a:latin typeface="+mn-lt"/>
              </a:rPr>
              <a:t>:</a:t>
            </a:r>
            <a:br>
              <a:rPr lang="ru-RU" sz="3154" b="1" spc="-18" dirty="0">
                <a:solidFill>
                  <a:srgbClr val="0070C0"/>
                </a:solidFill>
                <a:latin typeface="+mn-lt"/>
              </a:rPr>
            </a:br>
            <a:r>
              <a:rPr lang="ru-RU" sz="3154" b="1" spc="-18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154" b="1" spc="-18" dirty="0">
                <a:solidFill>
                  <a:srgbClr val="0070C0"/>
                </a:solidFill>
                <a:latin typeface="+mn-lt"/>
              </a:rPr>
            </a:br>
            <a:r>
              <a:rPr lang="en-US" sz="3154" spc="-18" dirty="0">
                <a:solidFill>
                  <a:srgbClr val="0070C0"/>
                </a:solidFill>
                <a:latin typeface="+mn-lt"/>
              </a:rPr>
              <a:t>feedback </a:t>
            </a:r>
            <a:r>
              <a:rPr lang="ru-RU" sz="3154" spc="-18" dirty="0">
                <a:solidFill>
                  <a:srgbClr val="0070C0"/>
                </a:solidFill>
                <a:latin typeface="+mn-lt"/>
              </a:rPr>
              <a:t>по </a:t>
            </a:r>
            <a:r>
              <a:rPr lang="ru-RU" sz="3154" spc="-18" dirty="0" err="1">
                <a:solidFill>
                  <a:srgbClr val="0070C0"/>
                </a:solidFill>
                <a:latin typeface="+mn-lt"/>
              </a:rPr>
              <a:t>межкампусному</a:t>
            </a:r>
            <a:r>
              <a:rPr lang="ru-RU" sz="3154" spc="-18" dirty="0">
                <a:solidFill>
                  <a:srgbClr val="0070C0"/>
                </a:solidFill>
                <a:latin typeface="+mn-lt"/>
              </a:rPr>
              <a:t> курсу</a:t>
            </a:r>
            <a:endParaRPr sz="3154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</a:t>
            </a:fld>
            <a:endParaRPr lang="ru-RU"/>
          </a:p>
        </p:txBody>
      </p:sp>
      <p:sp>
        <p:nvSpPr>
          <p:cNvPr id="4" name="TextShape 2"/>
          <p:cNvSpPr txBox="1"/>
          <p:nvPr/>
        </p:nvSpPr>
        <p:spPr>
          <a:xfrm>
            <a:off x="1396361" y="5829804"/>
            <a:ext cx="8064000" cy="8295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ru-RU" sz="1600" b="0" strike="noStrike" spc="-1" dirty="0">
                <a:solidFill>
                  <a:srgbClr val="000066"/>
                </a:solidFill>
                <a:latin typeface="+mj-lt"/>
                <a:ea typeface="Times New Roman"/>
              </a:rPr>
              <a:t>Горчаков Ярослав Витальевич, </a:t>
            </a:r>
            <a:endParaRPr lang="ru-RU" sz="1600" b="0" strike="noStrike" spc="-1" dirty="0" smtClean="0">
              <a:solidFill>
                <a:srgbClr val="000066"/>
              </a:solidFill>
              <a:latin typeface="+mj-lt"/>
              <a:ea typeface="Times New Roman"/>
            </a:endParaRPr>
          </a:p>
          <a:p>
            <a:pPr algn="ctr"/>
            <a:r>
              <a:rPr lang="ru-RU" sz="1600" b="0" strike="noStrike" spc="-1" dirty="0" smtClean="0">
                <a:solidFill>
                  <a:srgbClr val="000066"/>
                </a:solidFill>
                <a:latin typeface="+mj-lt"/>
                <a:ea typeface="Times New Roman"/>
              </a:rPr>
              <a:t>доцент </a:t>
            </a:r>
            <a:r>
              <a:rPr lang="ru-RU" sz="1600" spc="-1" dirty="0" smtClean="0">
                <a:solidFill>
                  <a:srgbClr val="000066"/>
                </a:solidFill>
                <a:latin typeface="+mj-lt"/>
                <a:ea typeface="Times New Roman"/>
              </a:rPr>
              <a:t>Департамента БИ ВШБ </a:t>
            </a:r>
            <a:r>
              <a:rPr lang="ru-RU" sz="1600" b="0" strike="noStrike" spc="-1" dirty="0" smtClean="0">
                <a:solidFill>
                  <a:srgbClr val="000066"/>
                </a:solidFill>
                <a:latin typeface="+mj-lt"/>
                <a:ea typeface="Times New Roman"/>
              </a:rPr>
              <a:t>НИУ </a:t>
            </a:r>
            <a:r>
              <a:rPr lang="ru-RU" sz="1600" b="0" strike="noStrike" spc="-1" dirty="0">
                <a:solidFill>
                  <a:srgbClr val="000066"/>
                </a:solidFill>
                <a:latin typeface="+mj-lt"/>
                <a:ea typeface="Times New Roman"/>
              </a:rPr>
              <a:t>ВШЭ</a:t>
            </a:r>
            <a:endParaRPr lang="ru-RU" sz="1600" b="0" strike="noStrike" spc="-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en-US" sz="1600" spc="-1" dirty="0" smtClean="0">
                <a:solidFill>
                  <a:srgbClr val="000066"/>
                </a:solidFill>
                <a:latin typeface="+mj-lt"/>
                <a:ea typeface="Times New Roman"/>
              </a:rPr>
              <a:t>y</a:t>
            </a:r>
            <a:r>
              <a:rPr lang="ru-RU" sz="1600" b="0" strike="noStrike" spc="-1" dirty="0" err="1" smtClean="0">
                <a:solidFill>
                  <a:srgbClr val="000066"/>
                </a:solidFill>
                <a:latin typeface="+mj-lt"/>
                <a:ea typeface="Times New Roman"/>
              </a:rPr>
              <a:t>gorchakov</a:t>
            </a:r>
            <a:r>
              <a:rPr lang="ru-RU" sz="1600" b="0" strike="noStrike" spc="-1" dirty="0" smtClean="0">
                <a:solidFill>
                  <a:srgbClr val="000066"/>
                </a:solidFill>
                <a:latin typeface="+mj-lt"/>
                <a:ea typeface="Times New Roman"/>
              </a:rPr>
              <a:t>@</a:t>
            </a:r>
            <a:r>
              <a:rPr lang="en-US" sz="1600" b="0" strike="noStrike" spc="-1" dirty="0" err="1" smtClean="0">
                <a:solidFill>
                  <a:srgbClr val="000066"/>
                </a:solidFill>
                <a:latin typeface="+mj-lt"/>
                <a:ea typeface="Times New Roman"/>
              </a:rPr>
              <a:t>hse</a:t>
            </a:r>
            <a:r>
              <a:rPr lang="ru-RU" sz="1600" b="0" strike="noStrike" spc="-1" dirty="0" smtClean="0">
                <a:solidFill>
                  <a:srgbClr val="000066"/>
                </a:solidFill>
                <a:latin typeface="+mj-lt"/>
                <a:ea typeface="Times New Roman"/>
              </a:rPr>
              <a:t>.</a:t>
            </a:r>
            <a:r>
              <a:rPr lang="ru-RU" sz="1600" b="0" strike="noStrike" spc="-1" dirty="0" err="1" smtClean="0">
                <a:solidFill>
                  <a:srgbClr val="000066"/>
                </a:solidFill>
                <a:latin typeface="+mj-lt"/>
                <a:ea typeface="Times New Roman"/>
              </a:rPr>
              <a:t>ru</a:t>
            </a:r>
            <a:endParaRPr lang="ru-RU" sz="1600" b="0" strike="noStrike" spc="-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3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775" y="983243"/>
            <a:ext cx="9277004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ОЦЕНКА ВОВЛЕЧЕННОСТИ СТУДЕНТОВ В УЧЕБНЫЙ ПРОЦЕСС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97775" y="2020843"/>
            <a:ext cx="8861367" cy="509370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ПОНИМАНИЕ</a:t>
            </a:r>
            <a:r>
              <a:rPr lang="ru-RU" sz="1600" dirty="0" smtClean="0">
                <a:solidFill>
                  <a:schemeClr val="tx2"/>
                </a:solidFill>
              </a:rPr>
              <a:t> и степень усвоения исследуемого предмета, полнота, необходимость и достаточность знаний об изучаемом объекте;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АБСТРАГИРОВАНИЕ</a:t>
            </a:r>
            <a:r>
              <a:rPr lang="ru-RU" sz="1600" b="1" dirty="0" smtClean="0">
                <a:solidFill>
                  <a:schemeClr val="tx2"/>
                </a:solidFill>
              </a:rPr>
              <a:t>, </a:t>
            </a:r>
            <a:r>
              <a:rPr lang="ru-RU" sz="1600" dirty="0" smtClean="0">
                <a:solidFill>
                  <a:srgbClr val="FF0000"/>
                </a:solidFill>
              </a:rPr>
              <a:t>глубина и системность</a:t>
            </a:r>
            <a:r>
              <a:rPr lang="ru-RU" sz="1600" dirty="0" smtClean="0">
                <a:solidFill>
                  <a:schemeClr val="tx2"/>
                </a:solidFill>
              </a:rPr>
              <a:t>, </a:t>
            </a:r>
            <a:r>
              <a:rPr lang="ru-RU" sz="1600" dirty="0" err="1" smtClean="0">
                <a:solidFill>
                  <a:srgbClr val="FF0000"/>
                </a:solidFill>
              </a:rPr>
              <a:t>междисциплинарность</a:t>
            </a:r>
            <a:r>
              <a:rPr lang="ru-RU" sz="1600" dirty="0" smtClean="0">
                <a:solidFill>
                  <a:srgbClr val="FF0000"/>
                </a:solidFill>
              </a:rPr>
              <a:t>,</a:t>
            </a:r>
            <a:r>
              <a:rPr lang="ru-RU" sz="1600" dirty="0" smtClean="0">
                <a:solidFill>
                  <a:schemeClr val="tx2"/>
                </a:solidFill>
              </a:rPr>
              <a:t> формулирование осмысленных связей между знаниями, явлениями, объектами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МЕТОДОЛОГИЧЕСКОЕ ОБОСНОВАНИЕ</a:t>
            </a:r>
            <a:r>
              <a:rPr lang="ru-RU" sz="1600" dirty="0" smtClean="0">
                <a:solidFill>
                  <a:schemeClr val="tx2"/>
                </a:solidFill>
              </a:rPr>
              <a:t>, использование адекватных источников </a:t>
            </a:r>
            <a:r>
              <a:rPr lang="ru-RU" sz="1600" i="1" dirty="0" smtClean="0">
                <a:solidFill>
                  <a:srgbClr val="FF0000"/>
                </a:solidFill>
              </a:rPr>
              <a:t>(в том числе учебников</a:t>
            </a:r>
            <a:r>
              <a:rPr lang="ru-RU" sz="1600" dirty="0" smtClean="0">
                <a:solidFill>
                  <a:schemeClr val="tx2"/>
                </a:solidFill>
              </a:rPr>
              <a:t> и лекционного материала), </a:t>
            </a:r>
            <a:r>
              <a:rPr lang="ru-RU" sz="1600" dirty="0" smtClean="0">
                <a:solidFill>
                  <a:srgbClr val="FF0000"/>
                </a:solidFill>
              </a:rPr>
              <a:t>владение терминологией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УМЕНИЕ ИСПОЛЬЗОВАТЬ ТЕОРИЮ НА ПРАКТИКЕ</a:t>
            </a:r>
            <a:r>
              <a:rPr lang="ru-RU" sz="1600" b="1" dirty="0" smtClean="0">
                <a:solidFill>
                  <a:schemeClr val="tx2"/>
                </a:solidFill>
              </a:rPr>
              <a:t>: </a:t>
            </a:r>
            <a:r>
              <a:rPr lang="ru-RU" sz="1600" dirty="0" smtClean="0">
                <a:solidFill>
                  <a:schemeClr val="tx2"/>
                </a:solidFill>
              </a:rPr>
              <a:t>решать задачи, осуществлять расчеты, строить модели, диаграммы, таблицы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ОЗНАКОМЛЕНИЕ С ИСТОРИЕЙ</a:t>
            </a:r>
            <a:r>
              <a:rPr lang="ru-RU" sz="1600" b="1" dirty="0" smtClean="0">
                <a:solidFill>
                  <a:schemeClr val="tx2"/>
                </a:solidFill>
              </a:rPr>
              <a:t>, </a:t>
            </a:r>
            <a:r>
              <a:rPr lang="ru-RU" sz="1600" dirty="0" smtClean="0">
                <a:solidFill>
                  <a:schemeClr val="tx2"/>
                </a:solidFill>
              </a:rPr>
              <a:t>современным состоянием предмета исследования и тенденциями;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2"/>
                </a:solidFill>
              </a:rPr>
              <a:t>СПОСОБНОСТЬ СИСТЕМНО И ПОСЛЕДОВАТЕЛЬНО, ЛОГИЧНО ИЗЛАГАТЬ СВОИ МЫСЛИ</a:t>
            </a:r>
            <a:r>
              <a:rPr lang="ru-RU" sz="1600" dirty="0" smtClean="0">
                <a:solidFill>
                  <a:schemeClr val="tx2"/>
                </a:solidFill>
              </a:rPr>
              <a:t>, умение четко и конкретно отвечать на поставленные вопросы: логика, структура, стиль ответа, осмысленность, обобщенность, конкретность;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rgbClr val="FF0000"/>
                </a:solidFill>
              </a:rPr>
              <a:t>ГИБКОСТЬ</a:t>
            </a:r>
            <a:r>
              <a:rPr lang="ru-RU" sz="1600" b="1" dirty="0" smtClean="0">
                <a:solidFill>
                  <a:srgbClr val="FF0000"/>
                </a:solidFill>
              </a:rPr>
              <a:t>, </a:t>
            </a:r>
            <a:r>
              <a:rPr lang="ru-RU" sz="1600" dirty="0" smtClean="0">
                <a:solidFill>
                  <a:srgbClr val="FF0000"/>
                </a:solidFill>
              </a:rPr>
              <a:t>то есть умение самостоятельно находить варианты решений, подстраивать решения под изменение ситуации или изменение условий задачи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70809" y="1058238"/>
            <a:ext cx="5514234" cy="635970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</a:rPr>
              <a:t>Оперативность</a:t>
            </a:r>
            <a:r>
              <a:rPr lang="ru-RU" sz="1600" dirty="0" smtClean="0">
                <a:solidFill>
                  <a:srgbClr val="0070C0"/>
                </a:solidFill>
              </a:rPr>
              <a:t> — умение быстро сориентироваться и организовываться для поиска оптимального решения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err="1" smtClean="0">
                <a:solidFill>
                  <a:srgbClr val="0070C0"/>
                </a:solidFill>
              </a:rPr>
              <a:t>Саморефлексия</a:t>
            </a:r>
            <a:r>
              <a:rPr lang="ru-RU" sz="1600" b="1" i="1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— самоанализ, умение осознанно и ответственно выбирать решения с учетом различных факторов и возможных ситуаций, возникающих в результате этого выбора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err="1" smtClean="0">
                <a:solidFill>
                  <a:srgbClr val="0070C0"/>
                </a:solidFill>
              </a:rPr>
              <a:t>Эмпатия</a:t>
            </a:r>
            <a:r>
              <a:rPr lang="ru-RU" sz="1600" b="1" i="1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— способность чувствовать себя на месте другого для учета разнообразных факторов, саморазвития и более объективного выбора того или иного решения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</a:rPr>
              <a:t>Прочность знаний </a:t>
            </a:r>
            <a:r>
              <a:rPr lang="ru-RU" sz="1600" dirty="0" smtClean="0">
                <a:solidFill>
                  <a:srgbClr val="0070C0"/>
                </a:solidFill>
              </a:rPr>
              <a:t>(умения применять знания, решать контрольные задания)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</a:rPr>
              <a:t>Этика, культурный уровень, соответствие академической среде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</a:rPr>
              <a:t>Коммуникативные способности</a:t>
            </a:r>
            <a:r>
              <a:rPr lang="ru-RU" sz="1600" dirty="0" smtClean="0">
                <a:solidFill>
                  <a:srgbClr val="0070C0"/>
                </a:solidFill>
              </a:rPr>
              <a:t>, умение организовать эффективное взаимодействие в команде для достижения определенной цели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</a:rPr>
              <a:t>Риторические способности</a:t>
            </a:r>
            <a:r>
              <a:rPr lang="ru-RU" sz="1600" dirty="0" smtClean="0">
                <a:solidFill>
                  <a:srgbClr val="0070C0"/>
                </a:solidFill>
              </a:rPr>
              <a:t>, умение доложить и разъяснить, довести до других свои идеи, использовать современные технологии презентаций, адекватные и понятные другим иллюстрации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1850" y="280645"/>
            <a:ext cx="9277004" cy="61555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tx2"/>
                </a:solidFill>
              </a:rPr>
              <a:t>МЕТОДЫ АДАПТАЦИИ КУРСА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К ПСИХОЛОГИЧЕСКИМ ОСОБЕННОСТЯМ СТУДЕНТОВ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/>
          </p:nvPr>
        </p:nvSpPr>
        <p:spPr>
          <a:xfrm>
            <a:off x="7489860" y="1504284"/>
            <a:ext cx="2671282" cy="584775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ДЕДЛАЙНЫ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КОНТРОЛЬНЫЕ И НАВОДЯЩИЕ ВОПРОСЫ, ПРОВОКАЦИИ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ОПРЕДЕЛЕНИЕ ПАТТЕРНОВ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ТОЧНОСТЬ И ПРОЗРАЧНОСТЬ ЗАДАНИЙ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КОНТРОЛЬ КОММУНИКАЦИЙ В ГРУППОВОЙ РАБОТЕ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РАСПРЕДЕЛЕНИЕ РОЛЕЙ, РЕКОМЕНДАЦИИ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00B050"/>
                </a:solidFill>
              </a:rPr>
              <a:t>ФОРМАЛИЗАЦИЯ ТРЕБОВАНИЙ К РЕЗУЛЬТАТАМ РАБОТЫ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6421348" y="3041151"/>
            <a:ext cx="719191" cy="31644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170556" y="3468029"/>
            <a:ext cx="2564781" cy="5018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08" y="387560"/>
            <a:ext cx="8312727" cy="637097"/>
          </a:xfrm>
        </p:spPr>
        <p:txBody>
          <a:bodyPr/>
          <a:lstStyle/>
          <a:p>
            <a:pPr algn="ctr"/>
            <a:r>
              <a:rPr lang="ru-RU" sz="2800" dirty="0" smtClean="0"/>
              <a:t>КОГНИТИВНЫЕ АСПЕКТЫ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/>
              <a:t>Конус Эдгара Дейла</a:t>
            </a:r>
            <a:endParaRPr lang="ru-RU" sz="1800" dirty="0"/>
          </a:p>
        </p:txBody>
      </p:sp>
      <p:pic>
        <p:nvPicPr>
          <p:cNvPr id="1026" name="Picture 2" descr="https://slide-share.ru/image/35981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01" y="1073782"/>
            <a:ext cx="8710340" cy="53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7963" y="6909162"/>
            <a:ext cx="955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«КЛИПОВОЕ» СОЗНАНИЕ            НЕОБХОДИМОСТЬ ПОСТОЯННЫХ ПОВТОРОВ КОНТЕНТА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</a:rPr>
              <a:t>		         КОПИРОВАНИЕ СТУДЕНТАМИ ДЕЙСТВИЙ ПРЕПОДАВАТЕЛЯ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687044" y="6884562"/>
            <a:ext cx="513708" cy="472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37463" y="3468029"/>
            <a:ext cx="2475571" cy="479503"/>
          </a:xfrm>
          <a:prstGeom prst="round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57961" y="4159404"/>
            <a:ext cx="3278459" cy="479503"/>
          </a:xfrm>
          <a:prstGeom prst="round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7600" y="5910146"/>
            <a:ext cx="3278459" cy="479503"/>
          </a:xfrm>
          <a:prstGeom prst="round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717" y="980902"/>
            <a:ext cx="7753752" cy="5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649" y="1349297"/>
            <a:ext cx="8091139" cy="534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873343" y="2839460"/>
            <a:ext cx="3459600" cy="318276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~ </a:t>
            </a:r>
            <a:r>
              <a:rPr lang="ru-RU" sz="2000" b="1" dirty="0" smtClean="0">
                <a:solidFill>
                  <a:srgbClr val="0070C0"/>
                </a:solidFill>
              </a:rPr>
              <a:t>2007-2015 гг.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b="1" dirty="0">
                <a:solidFill>
                  <a:srgbClr val="0070C0"/>
                </a:solidFill>
              </a:rPr>
              <a:t>Организация как система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Методология моделирования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Бизнес-процесс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solidFill>
                  <a:srgbClr val="0070C0"/>
                </a:solidFill>
              </a:rPr>
              <a:t>Модель и ее использование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solidFill>
                  <a:srgbClr val="0070C0"/>
                </a:solidFill>
              </a:rPr>
              <a:t>Анализ процессов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Эталонная </a:t>
            </a:r>
            <a:r>
              <a:rPr lang="ru-RU" sz="1600" dirty="0">
                <a:solidFill>
                  <a:srgbClr val="0070C0"/>
                </a:solidFill>
              </a:rPr>
              <a:t>(</a:t>
            </a:r>
            <a:r>
              <a:rPr lang="ru-RU" sz="1600" dirty="0" err="1">
                <a:solidFill>
                  <a:srgbClr val="0070C0"/>
                </a:solidFill>
              </a:rPr>
              <a:t>референтная</a:t>
            </a:r>
            <a:r>
              <a:rPr lang="ru-RU" sz="1600" dirty="0">
                <a:solidFill>
                  <a:srgbClr val="0070C0"/>
                </a:solidFill>
              </a:rPr>
              <a:t>) модель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Нотация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6268354" y="2783704"/>
            <a:ext cx="3459600" cy="318276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~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2015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г. …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Модель и ее использование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Нотация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Анализ процессов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Бизнес-процесс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Эталонная (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референтная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) модель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Методология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моделирования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Организация как система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440" y="462395"/>
            <a:ext cx="8072701" cy="153888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ПРИОРИТЕТЫ В ИНТЕРЕСЕ СТУДЕНТОВ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К СОДЕРЖАНИЮ КУРСА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</a:rPr>
              <a:t>фидбек</a:t>
            </a:r>
            <a:r>
              <a:rPr lang="ru-RU" sz="2000" dirty="0" smtClean="0">
                <a:solidFill>
                  <a:srgbClr val="0070C0"/>
                </a:solidFill>
              </a:rPr>
              <a:t>, вопросы студентов, выбор тематики курсовых работ, выполнение заданий)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84955" y="4114799"/>
            <a:ext cx="646771" cy="132699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0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606" y="522435"/>
            <a:ext cx="6144480" cy="132959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ОРГАНИЗАЦИОННЫЕ И МЕТОДИЧЕСКИЕ АСПЕКТЫ СОЗДАНИЯ И РЕАЛИЗАЦИИ МЕЖКАМПУСНОГО КУРСА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1308240" y="2560679"/>
            <a:ext cx="8214901" cy="45537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000" dirty="0" err="1" smtClean="0">
                <a:solidFill>
                  <a:srgbClr val="0070C0"/>
                </a:solidFill>
              </a:rPr>
              <a:t>Проактивная</a:t>
            </a:r>
            <a:r>
              <a:rPr lang="ru-RU" sz="2000" dirty="0" smtClean="0">
                <a:solidFill>
                  <a:srgbClr val="0070C0"/>
                </a:solidFill>
              </a:rPr>
              <a:t> интеграция образовательного контента, согласование ПУД и необходимых знаний для усвоения курса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Проработка и тестирование ИТ-обеспечения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Уточнение заданий, распределение заданий по степени сложности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Уточнение критериев оценивания не только в рамках всей ПУД, но и отдельных заданий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Распределение студентов по подгруппам для выполнения заданий, выявление лидеров и «пассажиров»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Индивидуальные задания для </a:t>
            </a:r>
            <a:r>
              <a:rPr lang="ru-RU" sz="2000" dirty="0" err="1" smtClean="0">
                <a:solidFill>
                  <a:srgbClr val="0070C0"/>
                </a:solidFill>
              </a:rPr>
              <a:t>межкампусных</a:t>
            </a:r>
            <a:r>
              <a:rPr lang="ru-RU" sz="2000" dirty="0" smtClean="0">
                <a:solidFill>
                  <a:srgbClr val="0070C0"/>
                </a:solidFill>
              </a:rPr>
              <a:t> команд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Постоянный </a:t>
            </a:r>
            <a:r>
              <a:rPr lang="ru-RU" sz="2000" dirty="0" err="1" smtClean="0">
                <a:solidFill>
                  <a:srgbClr val="0070C0"/>
                </a:solidFill>
              </a:rPr>
              <a:t>фидбек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и консультации по графику</a:t>
            </a:r>
          </a:p>
          <a:p>
            <a:pPr>
              <a:lnSpc>
                <a:spcPct val="120000"/>
              </a:lnSpc>
            </a:pP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477</Words>
  <Application>Microsoft Office PowerPoint</Application>
  <PresentationFormat>Произвольный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МОДЕЛИРОВАНИЕ БИЗНЕС-ПРОЦЕССОВ:  feedback по межкампусному курсу</vt:lpstr>
      <vt:lpstr>ОЦЕНКА ВОВЛЕЧЕННОСТИ СТУДЕНТОВ В УЧЕБНЫЙ ПРОЦЕСС</vt:lpstr>
      <vt:lpstr>МЕТОДЫ АДАПТАЦИИ КУРСА  К ПСИХОЛОГИЧЕСКИМ ОСОБЕННОСТЯМ СТУДЕНТОВ</vt:lpstr>
      <vt:lpstr>КОГНИТИВНЫЕ АСПЕКТЫ Конус Эдгара Дейла</vt:lpstr>
      <vt:lpstr>Презентация PowerPoint</vt:lpstr>
      <vt:lpstr>Презентация PowerPoint</vt:lpstr>
      <vt:lpstr>ПРИОРИТЕТЫ В ИНТЕРЕСЕ СТУДЕНТОВ  К СОДЕРЖАНИЮ КУРСА  (фидбек, вопросы студентов, выбор тематики курсовых работ, выполнение заданий)</vt:lpstr>
      <vt:lpstr>ОРГАНИЗАЦИОННЫЕ И МЕТОДИЧЕСКИЕ АСПЕКТЫ СОЗДАНИЯ И РЕАЛИЗАЦИИ МЕЖКАМПУСНОГО КУРСА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моделирование бизнес-процессов</dc:title>
  <dc:subject/>
  <dc:creator>ValeryC</dc:creator>
  <dc:description/>
  <cp:lastModifiedBy>Горчаков Ярослав Витальевич</cp:lastModifiedBy>
  <cp:revision>23</cp:revision>
  <dcterms:created xsi:type="dcterms:W3CDTF">2018-04-16T18:34:23Z</dcterms:created>
  <dcterms:modified xsi:type="dcterms:W3CDTF">2022-04-08T12:43:30Z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2015-02-09T00:00:00Z</vt:filetime>
  </property>
  <property fmtid="{D5CDD505-2E9C-101B-9397-08002B2CF9AE}" pid="4" name="Creator">
    <vt:lpwstr>Microsoft® PowerPoint® 2010</vt:lpwstr>
  </property>
  <property fmtid="{D5CDD505-2E9C-101B-9397-08002B2CF9AE}" pid="5" name="HyperlinksChanged">
    <vt:bool>false</vt:bool>
  </property>
  <property fmtid="{D5CDD505-2E9C-101B-9397-08002B2CF9AE}" pid="6" name="LastSaved">
    <vt:filetime>2018-04-16T00:00:00Z</vt:filetime>
  </property>
  <property fmtid="{D5CDD505-2E9C-101B-9397-08002B2CF9AE}" pid="7" name="LinksUpToDate">
    <vt:bool>false</vt:bool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</Properties>
</file>