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86" r:id="rId5"/>
    <p:sldId id="334" r:id="rId6"/>
    <p:sldId id="337" r:id="rId7"/>
    <p:sldId id="339" r:id="rId8"/>
    <p:sldId id="340" r:id="rId9"/>
    <p:sldId id="341" r:id="rId10"/>
    <p:sldId id="342" r:id="rId11"/>
    <p:sldId id="343" r:id="rId12"/>
    <p:sldId id="344" r:id="rId13"/>
    <p:sldId id="346" r:id="rId14"/>
  </p:sldIdLst>
  <p:sldSz cx="12192000" cy="6858000"/>
  <p:notesSz cx="6858000" cy="9144000"/>
  <p:defaultText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25" userDrawn="1">
          <p15:clr>
            <a:srgbClr val="A4A3A4"/>
          </p15:clr>
        </p15:guide>
        <p15:guide id="4" pos="1209" userDrawn="1">
          <p15:clr>
            <a:srgbClr val="A4A3A4"/>
          </p15:clr>
        </p15:guide>
        <p15:guide id="5" pos="2955" userDrawn="1">
          <p15:clr>
            <a:srgbClr val="A4A3A4"/>
          </p15:clr>
        </p15:guide>
        <p15:guide id="6" pos="2071" userDrawn="1">
          <p15:clr>
            <a:srgbClr val="A4A3A4"/>
          </p15:clr>
        </p15:guide>
        <p15:guide id="9" pos="3840" userDrawn="1">
          <p15:clr>
            <a:srgbClr val="A4A3A4"/>
          </p15:clr>
        </p15:guide>
        <p15:guide id="10" pos="4702" userDrawn="1">
          <p15:clr>
            <a:srgbClr val="A4A3A4"/>
          </p15:clr>
        </p15:guide>
        <p15:guide id="11" pos="5586" userDrawn="1">
          <p15:clr>
            <a:srgbClr val="A4A3A4"/>
          </p15:clr>
        </p15:guide>
        <p15:guide id="12" pos="7333" userDrawn="1">
          <p15:clr>
            <a:srgbClr val="A4A3A4"/>
          </p15:clr>
        </p15:guide>
        <p15:guide id="13" orient="horz" pos="3952" userDrawn="1">
          <p15:clr>
            <a:srgbClr val="A4A3A4"/>
          </p15:clr>
        </p15:guide>
        <p15:guide id="15" pos="6471" userDrawn="1">
          <p15:clr>
            <a:srgbClr val="A4A3A4"/>
          </p15:clr>
        </p15:guide>
        <p15:guide id="16" orient="horz" pos="91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утьков Юрий Юрьевич" initials="КЮЮ" lastIdx="4" clrIdx="0">
    <p:extLst>
      <p:ext uri="{19B8F6BF-5375-455C-9EA6-DF929625EA0E}">
        <p15:presenceInfo xmlns:p15="http://schemas.microsoft.com/office/powerpoint/2012/main" userId="S::ykutkov@hse.ru::45dbd1ed-eea1-4925-9fa4-5001421b49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A0D3"/>
    <a:srgbClr val="234A9B"/>
    <a:srgbClr val="102D69"/>
    <a:srgbClr val="0E2D69"/>
    <a:srgbClr val="029C63"/>
    <a:srgbClr val="96628C"/>
    <a:srgbClr val="11A0D7"/>
    <a:srgbClr val="E61F3D"/>
    <a:srgbClr val="CD5A5A"/>
    <a:srgbClr val="FFD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91230" autoAdjust="0"/>
  </p:normalViewPr>
  <p:slideViewPr>
    <p:cSldViewPr snapToGrid="0" snapToObjects="1">
      <p:cViewPr>
        <p:scale>
          <a:sx n="80" d="100"/>
          <a:sy n="80" d="100"/>
        </p:scale>
        <p:origin x="486" y="-222"/>
      </p:cViewPr>
      <p:guideLst>
        <p:guide pos="325"/>
        <p:guide pos="1209"/>
        <p:guide pos="2955"/>
        <p:guide pos="2071"/>
        <p:guide pos="3840"/>
        <p:guide pos="4702"/>
        <p:guide pos="5586"/>
        <p:guide pos="7333"/>
        <p:guide orient="horz" pos="3952"/>
        <p:guide pos="6471"/>
        <p:guide orient="horz" pos="913"/>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34" d="100"/>
          <a:sy n="134" d="100"/>
        </p:scale>
        <p:origin x="3648"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61BF4-8B2C-784B-9959-B59A059012C3}" type="datetimeFigureOut">
              <a:rPr lang="en-RU" smtClean="0"/>
              <a:t>09/22/2022</a:t>
            </a:fld>
            <a:endParaRPr lang="en-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48903-8EB5-294E-A216-6B54B0368783}" type="slidenum">
              <a:rPr lang="en-RU" smtClean="0"/>
              <a:t>‹#›</a:t>
            </a:fld>
            <a:endParaRPr lang="en-RU"/>
          </a:p>
        </p:txBody>
      </p:sp>
    </p:spTree>
    <p:extLst>
      <p:ext uri="{BB962C8B-B14F-4D97-AF65-F5344CB8AC3E}">
        <p14:creationId xmlns:p14="http://schemas.microsoft.com/office/powerpoint/2010/main" val="173168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2</a:t>
            </a:fld>
            <a:endParaRPr lang="en-RU"/>
          </a:p>
        </p:txBody>
      </p:sp>
    </p:spTree>
    <p:extLst>
      <p:ext uri="{BB962C8B-B14F-4D97-AF65-F5344CB8AC3E}">
        <p14:creationId xmlns:p14="http://schemas.microsoft.com/office/powerpoint/2010/main" val="335614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3</a:t>
            </a:fld>
            <a:endParaRPr lang="en-RU"/>
          </a:p>
        </p:txBody>
      </p:sp>
    </p:spTree>
    <p:extLst>
      <p:ext uri="{BB962C8B-B14F-4D97-AF65-F5344CB8AC3E}">
        <p14:creationId xmlns:p14="http://schemas.microsoft.com/office/powerpoint/2010/main" val="1213878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4</a:t>
            </a:fld>
            <a:endParaRPr lang="en-RU"/>
          </a:p>
        </p:txBody>
      </p:sp>
    </p:spTree>
    <p:extLst>
      <p:ext uri="{BB962C8B-B14F-4D97-AF65-F5344CB8AC3E}">
        <p14:creationId xmlns:p14="http://schemas.microsoft.com/office/powerpoint/2010/main" val="2474288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5</a:t>
            </a:fld>
            <a:endParaRPr lang="en-RU"/>
          </a:p>
        </p:txBody>
      </p:sp>
    </p:spTree>
    <p:extLst>
      <p:ext uri="{BB962C8B-B14F-4D97-AF65-F5344CB8AC3E}">
        <p14:creationId xmlns:p14="http://schemas.microsoft.com/office/powerpoint/2010/main" val="4138339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6</a:t>
            </a:fld>
            <a:endParaRPr lang="en-RU"/>
          </a:p>
        </p:txBody>
      </p:sp>
    </p:spTree>
    <p:extLst>
      <p:ext uri="{BB962C8B-B14F-4D97-AF65-F5344CB8AC3E}">
        <p14:creationId xmlns:p14="http://schemas.microsoft.com/office/powerpoint/2010/main" val="1669719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7</a:t>
            </a:fld>
            <a:endParaRPr lang="en-RU"/>
          </a:p>
        </p:txBody>
      </p:sp>
    </p:spTree>
    <p:extLst>
      <p:ext uri="{BB962C8B-B14F-4D97-AF65-F5344CB8AC3E}">
        <p14:creationId xmlns:p14="http://schemas.microsoft.com/office/powerpoint/2010/main" val="303780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8</a:t>
            </a:fld>
            <a:endParaRPr lang="en-RU"/>
          </a:p>
        </p:txBody>
      </p:sp>
    </p:spTree>
    <p:extLst>
      <p:ext uri="{BB962C8B-B14F-4D97-AF65-F5344CB8AC3E}">
        <p14:creationId xmlns:p14="http://schemas.microsoft.com/office/powerpoint/2010/main" val="2136008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9</a:t>
            </a:fld>
            <a:endParaRPr lang="en-RU"/>
          </a:p>
        </p:txBody>
      </p:sp>
    </p:spTree>
    <p:extLst>
      <p:ext uri="{BB962C8B-B14F-4D97-AF65-F5344CB8AC3E}">
        <p14:creationId xmlns:p14="http://schemas.microsoft.com/office/powerpoint/2010/main" val="1261192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C748903-8EB5-294E-A216-6B54B0368783}" type="slidenum">
              <a:rPr lang="en-RU" smtClean="0"/>
              <a:t>10</a:t>
            </a:fld>
            <a:endParaRPr lang="en-RU"/>
          </a:p>
        </p:txBody>
      </p:sp>
    </p:spTree>
    <p:extLst>
      <p:ext uri="{BB962C8B-B14F-4D97-AF65-F5344CB8AC3E}">
        <p14:creationId xmlns:p14="http://schemas.microsoft.com/office/powerpoint/2010/main" val="41466793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Обложк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28" descr="A blue circle with white text&#10;&#10;Description automatically generated with low confidence">
            <a:extLst>
              <a:ext uri="{FF2B5EF4-FFF2-40B4-BE49-F238E27FC236}">
                <a16:creationId xmlns:a16="http://schemas.microsoft.com/office/drawing/2014/main" id="{BA292C80-0DA8-194A-9A66-279048FA2A54}"/>
              </a:ext>
            </a:extLst>
          </p:cNvPr>
          <p:cNvPicPr>
            <a:picLocks noChangeAspect="1"/>
          </p:cNvPicPr>
          <p:nvPr userDrawn="1"/>
        </p:nvPicPr>
        <p:blipFill>
          <a:blip r:embed="rId3"/>
          <a:stretch>
            <a:fillRect/>
          </a:stretch>
        </p:blipFill>
        <p:spPr>
          <a:xfrm>
            <a:off x="1013859" y="962173"/>
            <a:ext cx="886499" cy="886499"/>
          </a:xfrm>
          <a:prstGeom prst="rect">
            <a:avLst/>
          </a:prstGeom>
        </p:spPr>
      </p:pic>
      <p:cxnSp>
        <p:nvCxnSpPr>
          <p:cNvPr id="11" name="Straight Connector 48">
            <a:extLst>
              <a:ext uri="{FF2B5EF4-FFF2-40B4-BE49-F238E27FC236}">
                <a16:creationId xmlns:a16="http://schemas.microsoft.com/office/drawing/2014/main" id="{313EF906-5BAC-0141-A198-076E155DF9E2}"/>
              </a:ext>
            </a:extLst>
          </p:cNvPr>
          <p:cNvCxnSpPr>
            <a:cxnSpLocks/>
          </p:cNvCxnSpPr>
          <p:nvPr userDrawn="1"/>
        </p:nvCxnSpPr>
        <p:spPr>
          <a:xfrm>
            <a:off x="6090212"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0">
            <a:extLst>
              <a:ext uri="{FF2B5EF4-FFF2-40B4-BE49-F238E27FC236}">
                <a16:creationId xmlns:a16="http://schemas.microsoft.com/office/drawing/2014/main" id="{61206A97-26F2-E646-8775-9928FEF465B5}"/>
              </a:ext>
            </a:extLst>
          </p:cNvPr>
          <p:cNvCxnSpPr>
            <a:cxnSpLocks/>
          </p:cNvCxnSpPr>
          <p:nvPr userDrawn="1"/>
        </p:nvCxnSpPr>
        <p:spPr>
          <a:xfrm>
            <a:off x="8642581"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1">
            <a:extLst>
              <a:ext uri="{FF2B5EF4-FFF2-40B4-BE49-F238E27FC236}">
                <a16:creationId xmlns:a16="http://schemas.microsoft.com/office/drawing/2014/main" id="{28E0E5F6-C1CA-9B41-B1DB-6E4FB509084D}"/>
              </a:ext>
            </a:extLst>
          </p:cNvPr>
          <p:cNvCxnSpPr>
            <a:cxnSpLocks/>
          </p:cNvCxnSpPr>
          <p:nvPr userDrawn="1"/>
        </p:nvCxnSpPr>
        <p:spPr>
          <a:xfrm>
            <a:off x="11179047"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15">
            <a:extLst>
              <a:ext uri="{FF2B5EF4-FFF2-40B4-BE49-F238E27FC236}">
                <a16:creationId xmlns:a16="http://schemas.microsoft.com/office/drawing/2014/main" id="{6007C52F-2E27-E24A-B9DC-AAAB052DBD59}"/>
              </a:ext>
            </a:extLst>
          </p:cNvPr>
          <p:cNvSpPr>
            <a:spLocks noGrp="1"/>
          </p:cNvSpPr>
          <p:nvPr>
            <p:ph type="title" hasCustomPrompt="1"/>
          </p:nvPr>
        </p:nvSpPr>
        <p:spPr>
          <a:xfrm>
            <a:off x="1027967" y="2404670"/>
            <a:ext cx="7634059" cy="1978323"/>
          </a:xfrm>
          <a:prstGeom prst="rect">
            <a:avLst/>
          </a:prstGeom>
        </p:spPr>
        <p:txBody>
          <a:bodyPr lIns="0" tIns="0" rIns="0" bIns="0" anchor="t">
            <a:normAutofit/>
          </a:bodyPr>
          <a:lstStyle>
            <a:lvl1pPr>
              <a:lnSpc>
                <a:spcPct val="100000"/>
              </a:lnSpc>
              <a:defRPr sz="4300" b="0" i="0" baseline="0">
                <a:solidFill>
                  <a:srgbClr val="0E2D69"/>
                </a:solidFill>
                <a:latin typeface="HSE Sans" panose="02000000000000000000" pitchFamily="2" charset="0"/>
              </a:defRPr>
            </a:lvl1pPr>
          </a:lstStyle>
          <a:p>
            <a:r>
              <a:rPr lang="en-US" sz="4400" dirty="0">
                <a:solidFill>
                  <a:srgbClr val="102D69"/>
                </a:solidFill>
                <a:latin typeface="HSE Sans" panose="02000000000000000000" pitchFamily="2" charset="0"/>
              </a:rPr>
              <a:t>Name of presentation can be specified in two or three lines </a:t>
            </a:r>
            <a:r>
              <a:rPr lang="ru-RU" sz="4400" dirty="0">
                <a:solidFill>
                  <a:srgbClr val="102D69"/>
                </a:solidFill>
                <a:latin typeface="HSE Sans" panose="02000000000000000000" pitchFamily="2" charset="0"/>
              </a:rPr>
              <a:t> (43 </a:t>
            </a:r>
            <a:r>
              <a:rPr lang="en-GB" sz="4400" dirty="0" err="1">
                <a:solidFill>
                  <a:srgbClr val="102D69"/>
                </a:solidFill>
                <a:latin typeface="HSE Sans" panose="02000000000000000000" pitchFamily="2" charset="0"/>
              </a:rPr>
              <a:t>pt</a:t>
            </a:r>
            <a:r>
              <a:rPr lang="en-GB" sz="4400" dirty="0">
                <a:solidFill>
                  <a:srgbClr val="102D69"/>
                </a:solidFill>
                <a:latin typeface="HSE Sans" panose="02000000000000000000" pitchFamily="2" charset="0"/>
              </a:rPr>
              <a:t>)</a:t>
            </a:r>
            <a:endParaRPr lang="ru-RU" sz="4400" dirty="0">
              <a:solidFill>
                <a:srgbClr val="102D69"/>
              </a:solidFill>
              <a:latin typeface="HSE Sans" panose="02000000000000000000" pitchFamily="2" charset="0"/>
            </a:endParaRPr>
          </a:p>
        </p:txBody>
      </p:sp>
      <p:sp>
        <p:nvSpPr>
          <p:cNvPr id="20" name="Текст 19">
            <a:extLst>
              <a:ext uri="{FF2B5EF4-FFF2-40B4-BE49-F238E27FC236}">
                <a16:creationId xmlns:a16="http://schemas.microsoft.com/office/drawing/2014/main" id="{18109844-C2E7-354F-9C01-8834E4DCE373}"/>
              </a:ext>
            </a:extLst>
          </p:cNvPr>
          <p:cNvSpPr>
            <a:spLocks noGrp="1"/>
          </p:cNvSpPr>
          <p:nvPr>
            <p:ph type="body" sz="quarter" idx="10" hasCustomPrompt="1"/>
          </p:nvPr>
        </p:nvSpPr>
        <p:spPr>
          <a:xfrm>
            <a:off x="2074947" y="1187841"/>
            <a:ext cx="3848717" cy="435163"/>
          </a:xfrm>
          <a:prstGeom prst="rect">
            <a:avLst/>
          </a:prstGeom>
        </p:spPr>
        <p:txBody>
          <a:bodyPr lIns="0" tIns="0" rIns="0" bIns="0" anchor="t">
            <a:noAutofit/>
          </a:bodyPr>
          <a:lstStyle>
            <a:lvl1pPr marL="0" indent="0" algn="l">
              <a:lnSpc>
                <a:spcPct val="100000"/>
              </a:lnSpc>
              <a:spcBef>
                <a:spcPts val="0"/>
              </a:spcBef>
              <a:buNone/>
              <a:defRPr sz="1600" b="0" i="0">
                <a:latin typeface="HSE Sans" panose="02000000000000000000" pitchFamily="2" charset="0"/>
              </a:defRPr>
            </a:lvl1pPr>
            <a:lvl2pPr marL="457200" indent="0" algn="l">
              <a:buNone/>
              <a:defRPr sz="1600" b="0" i="0">
                <a:latin typeface="HSE Sans" panose="02000000000000000000" pitchFamily="2" charset="0"/>
              </a:defRPr>
            </a:lvl2pPr>
            <a:lvl3pPr marL="914400" indent="0" algn="l">
              <a:buNone/>
              <a:defRPr sz="1600" b="0" i="0">
                <a:latin typeface="HSE Sans" panose="02000000000000000000" pitchFamily="2" charset="0"/>
              </a:defRPr>
            </a:lvl3pPr>
            <a:lvl4pPr marL="1371600" indent="0" algn="l">
              <a:buNone/>
              <a:defRPr sz="1600" b="0" i="0">
                <a:latin typeface="HSE Sans" panose="02000000000000000000" pitchFamily="2" charset="0"/>
              </a:defRPr>
            </a:lvl4pPr>
            <a:lvl5pPr marL="1828800" indent="0" algn="l">
              <a:buNone/>
              <a:defRPr sz="1600" b="0" i="0">
                <a:latin typeface="HSE Sans" panose="02000000000000000000" pitchFamily="2" charset="0"/>
              </a:defRPr>
            </a:lvl5pPr>
          </a:lstStyle>
          <a:p>
            <a:r>
              <a:rPr lang="en-GB" sz="1600" dirty="0">
                <a:latin typeface="HSE Sans" panose="02000000000000000000" pitchFamily="2" charset="0"/>
              </a:rPr>
              <a:t>Name of faculty in two lines (16 </a:t>
            </a:r>
            <a:r>
              <a:rPr lang="en-GB" sz="1600" dirty="0" err="1">
                <a:latin typeface="HSE Sans" panose="02000000000000000000" pitchFamily="2" charset="0"/>
              </a:rPr>
              <a:t>pt</a:t>
            </a:r>
            <a:r>
              <a:rPr lang="en-GB" sz="1600" dirty="0">
                <a:latin typeface="HSE Sans" panose="02000000000000000000" pitchFamily="2" charset="0"/>
              </a:rPr>
              <a:t>)</a:t>
            </a:r>
            <a:endParaRPr lang="ru-RU" sz="1600" dirty="0">
              <a:latin typeface="HSE Sans" panose="02000000000000000000" pitchFamily="2" charset="0"/>
            </a:endParaRPr>
          </a:p>
        </p:txBody>
      </p:sp>
      <p:sp>
        <p:nvSpPr>
          <p:cNvPr id="25" name="Текст 24">
            <a:extLst>
              <a:ext uri="{FF2B5EF4-FFF2-40B4-BE49-F238E27FC236}">
                <a16:creationId xmlns:a16="http://schemas.microsoft.com/office/drawing/2014/main" id="{40A04329-C800-BB42-BFE0-7E3C68848DA7}"/>
              </a:ext>
            </a:extLst>
          </p:cNvPr>
          <p:cNvSpPr>
            <a:spLocks noGrp="1"/>
          </p:cNvSpPr>
          <p:nvPr>
            <p:ph type="body" sz="quarter" idx="11" hasCustomPrompt="1"/>
          </p:nvPr>
        </p:nvSpPr>
        <p:spPr>
          <a:xfrm>
            <a:off x="6259420" y="1173829"/>
            <a:ext cx="2278063"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GB" sz="1200" dirty="0">
                <a:latin typeface="HSE Sans" panose="02000000000000000000" pitchFamily="2" charset="0"/>
              </a:rPr>
              <a:t>Name of subdivision in two or three lines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7" name="Текст 26">
            <a:extLst>
              <a:ext uri="{FF2B5EF4-FFF2-40B4-BE49-F238E27FC236}">
                <a16:creationId xmlns:a16="http://schemas.microsoft.com/office/drawing/2014/main" id="{98337931-3EC2-F348-99EA-860F4FFDC188}"/>
              </a:ext>
            </a:extLst>
          </p:cNvPr>
          <p:cNvSpPr>
            <a:spLocks noGrp="1"/>
          </p:cNvSpPr>
          <p:nvPr>
            <p:ph type="body" idx="12" hasCustomPrompt="1"/>
          </p:nvPr>
        </p:nvSpPr>
        <p:spPr>
          <a:xfrm>
            <a:off x="8786720" y="1173829"/>
            <a:ext cx="2217738"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US" sz="1200" dirty="0">
                <a:latin typeface="HSE Sans" panose="02000000000000000000" pitchFamily="2" charset="0"/>
              </a:rPr>
              <a:t>Moscow</a:t>
            </a:r>
            <a:br>
              <a:rPr lang="ru-RU" sz="1200" dirty="0">
                <a:latin typeface="HSE Sans" panose="02000000000000000000" pitchFamily="2" charset="0"/>
              </a:rPr>
            </a:br>
            <a:r>
              <a:rPr lang="ru-RU" sz="1200" dirty="0">
                <a:latin typeface="HSE Sans" panose="02000000000000000000" pitchFamily="2" charset="0"/>
              </a:rPr>
              <a:t>2022</a:t>
            </a:r>
            <a:r>
              <a:rPr lang="en-GB" sz="1200" dirty="0">
                <a:latin typeface="HSE Sans" panose="02000000000000000000" pitchFamily="2" charset="0"/>
              </a:rPr>
              <a:t>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9" name="Текст 28">
            <a:extLst>
              <a:ext uri="{FF2B5EF4-FFF2-40B4-BE49-F238E27FC236}">
                <a16:creationId xmlns:a16="http://schemas.microsoft.com/office/drawing/2014/main" id="{EEA7A79B-D410-B44F-BF32-C3EAEFC20A6E}"/>
              </a:ext>
            </a:extLst>
          </p:cNvPr>
          <p:cNvSpPr>
            <a:spLocks noGrp="1"/>
          </p:cNvSpPr>
          <p:nvPr>
            <p:ph type="body" sz="quarter" idx="13" hasCustomPrompt="1"/>
          </p:nvPr>
        </p:nvSpPr>
        <p:spPr>
          <a:xfrm>
            <a:off x="1027967" y="4824914"/>
            <a:ext cx="7625267" cy="652860"/>
          </a:xfrm>
          <a:prstGeom prst="rect">
            <a:avLst/>
          </a:prstGeom>
        </p:spPr>
        <p:txBody>
          <a:bodyPr lIns="0" tIns="0" rIns="0" bIns="0">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0" i="0">
                <a:solidFill>
                  <a:srgbClr val="0E2D69"/>
                </a:solidFill>
                <a:latin typeface="HSE Sans" panose="02000000000000000000" pitchFamily="2" charset="0"/>
              </a:defRPr>
            </a:lvl1pPr>
          </a:lstStyle>
          <a:p>
            <a:r>
              <a:rPr lang="en-US" sz="1600" dirty="0">
                <a:latin typeface="HSE Sans" panose="02000000000000000000" pitchFamily="2" charset="0"/>
              </a:rPr>
              <a:t>If you need more space, please use a subheading (16 </a:t>
            </a:r>
            <a:r>
              <a:rPr lang="en-US" sz="1600" dirty="0" err="1">
                <a:latin typeface="HSE Sans" panose="02000000000000000000" pitchFamily="2" charset="0"/>
              </a:rPr>
              <a:t>pt</a:t>
            </a:r>
            <a:r>
              <a:rPr lang="en-US" sz="1600" dirty="0">
                <a:latin typeface="HSE Sans" panose="02000000000000000000" pitchFamily="2" charset="0"/>
              </a:rPr>
              <a:t>)</a:t>
            </a:r>
            <a:endParaRPr lang="ru-RU" sz="1600" dirty="0">
              <a:latin typeface="HSE Sans" panose="02000000000000000000" pitchFamily="2" charset="0"/>
            </a:endParaRPr>
          </a:p>
        </p:txBody>
      </p:sp>
    </p:spTree>
    <p:extLst>
      <p:ext uri="{BB962C8B-B14F-4D97-AF65-F5344CB8AC3E}">
        <p14:creationId xmlns:p14="http://schemas.microsoft.com/office/powerpoint/2010/main" val="41828959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цве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328428E-0D3D-6E4B-BAC0-3F63BAF7DB7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86CF47C6-D972-9E44-A717-6848F348939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412FEF63-77C0-7C4A-B9BE-4BC0EEEEB78C}"/>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C4F550E9-E979-284D-B65F-44E092DD9D0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39D099-B515-F343-BF7A-A95468DA3860}"/>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396B1F99-9711-C64F-A7C9-4F1D89E7F11D}"/>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9" name="Заголовок 31">
            <a:extLst>
              <a:ext uri="{FF2B5EF4-FFF2-40B4-BE49-F238E27FC236}">
                <a16:creationId xmlns:a16="http://schemas.microsoft.com/office/drawing/2014/main" id="{1C20890C-BC1C-0745-9AF3-46700BA27C4A}"/>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More </a:t>
            </a:r>
            <a:r>
              <a:rPr lang="en-US" sz="2400" dirty="0" err="1">
                <a:solidFill>
                  <a:srgbClr val="102D69"/>
                </a:solidFill>
                <a:latin typeface="HSE Sans" panose="02000000000000000000" pitchFamily="2" charset="0"/>
              </a:rPr>
              <a:t>colours</a:t>
            </a:r>
            <a:r>
              <a:rPr lang="en-US" sz="2400" dirty="0">
                <a:solidFill>
                  <a:srgbClr val="102D69"/>
                </a:solidFill>
                <a:latin typeface="HSE Sans" panose="02000000000000000000" pitchFamily="2" charset="0"/>
              </a:rPr>
              <a:t>: palette</a:t>
            </a:r>
            <a:endParaRPr lang="ru-RU" sz="2400" dirty="0">
              <a:solidFill>
                <a:srgbClr val="102D69"/>
              </a:solidFill>
              <a:latin typeface="HSE Sans" panose="02000000000000000000" pitchFamily="2" charset="0"/>
            </a:endParaRPr>
          </a:p>
        </p:txBody>
      </p:sp>
      <p:sp>
        <p:nvSpPr>
          <p:cNvPr id="20" name="Текст 35">
            <a:extLst>
              <a:ext uri="{FF2B5EF4-FFF2-40B4-BE49-F238E27FC236}">
                <a16:creationId xmlns:a16="http://schemas.microsoft.com/office/drawing/2014/main" id="{CA2589F7-4500-024F-8E07-D726629A599C}"/>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For tables, graphs , charts and diagrams, you may need to use additional </a:t>
            </a:r>
            <a:r>
              <a:rPr lang="en-US" sz="1300" dirty="0" err="1">
                <a:latin typeface="HSE Sans" panose="02000000000000000000" pitchFamily="2" charset="0"/>
              </a:rPr>
              <a:t>colours</a:t>
            </a:r>
            <a:r>
              <a:rPr lang="en-US" sz="1300" dirty="0">
                <a:latin typeface="HSE Sans" panose="02000000000000000000" pitchFamily="2" charset="0"/>
              </a:rPr>
              <a:t>; you may correctly ask what </a:t>
            </a:r>
            <a:r>
              <a:rPr lang="en-US" sz="1300" dirty="0" err="1">
                <a:latin typeface="HSE Sans" panose="02000000000000000000" pitchFamily="2" charset="0"/>
              </a:rPr>
              <a:t>colours</a:t>
            </a:r>
            <a:r>
              <a:rPr lang="en-US" sz="1300" dirty="0">
                <a:latin typeface="HSE Sans" panose="02000000000000000000" pitchFamily="2" charset="0"/>
              </a:rPr>
              <a:t> can be used and where to find them. We advise using HSE University’s official </a:t>
            </a:r>
            <a:r>
              <a:rPr lang="en-US" sz="1300" dirty="0" err="1">
                <a:latin typeface="HSE Sans" panose="02000000000000000000" pitchFamily="2" charset="0"/>
              </a:rPr>
              <a:t>colour</a:t>
            </a:r>
            <a:r>
              <a:rPr lang="en-US" sz="1300" dirty="0">
                <a:latin typeface="HSE Sans" panose="02000000000000000000" pitchFamily="2" charset="0"/>
              </a:rPr>
              <a:t> scheme for such purposes.</a:t>
            </a:r>
            <a:endParaRPr lang="ru-RU" sz="1300" dirty="0">
              <a:latin typeface="HSE Sans" panose="02000000000000000000" pitchFamily="2" charset="0"/>
            </a:endParaRPr>
          </a:p>
        </p:txBody>
      </p:sp>
      <p:sp>
        <p:nvSpPr>
          <p:cNvPr id="21" name="Oval 5">
            <a:extLst>
              <a:ext uri="{FF2B5EF4-FFF2-40B4-BE49-F238E27FC236}">
                <a16:creationId xmlns:a16="http://schemas.microsoft.com/office/drawing/2014/main" id="{D2CA403A-98E7-6C42-8F44-30AB6622C802}"/>
              </a:ext>
            </a:extLst>
          </p:cNvPr>
          <p:cNvSpPr/>
          <p:nvPr userDrawn="1"/>
        </p:nvSpPr>
        <p:spPr>
          <a:xfrm>
            <a:off x="5392982" y="1447790"/>
            <a:ext cx="830997" cy="830997"/>
          </a:xfrm>
          <a:prstGeom prst="ellipse">
            <a:avLst/>
          </a:prstGeom>
          <a:solidFill>
            <a:srgbClr val="0E2D69"/>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2" name="Oval 20">
            <a:extLst>
              <a:ext uri="{FF2B5EF4-FFF2-40B4-BE49-F238E27FC236}">
                <a16:creationId xmlns:a16="http://schemas.microsoft.com/office/drawing/2014/main" id="{42ABAA5D-E7AB-6E48-9D43-A48178C9BDD4}"/>
              </a:ext>
            </a:extLst>
          </p:cNvPr>
          <p:cNvSpPr/>
          <p:nvPr userDrawn="1"/>
        </p:nvSpPr>
        <p:spPr>
          <a:xfrm>
            <a:off x="6742925" y="1447790"/>
            <a:ext cx="830997" cy="830997"/>
          </a:xfrm>
          <a:prstGeom prst="ellipse">
            <a:avLst/>
          </a:prstGeom>
          <a:solidFill>
            <a:srgbClr val="234A9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3" name="Oval 22">
            <a:extLst>
              <a:ext uri="{FF2B5EF4-FFF2-40B4-BE49-F238E27FC236}">
                <a16:creationId xmlns:a16="http://schemas.microsoft.com/office/drawing/2014/main" id="{209F185A-8F67-9C42-A7C5-87E483F4FC19}"/>
              </a:ext>
            </a:extLst>
          </p:cNvPr>
          <p:cNvSpPr/>
          <p:nvPr userDrawn="1"/>
        </p:nvSpPr>
        <p:spPr>
          <a:xfrm>
            <a:off x="8092868" y="1447790"/>
            <a:ext cx="830997" cy="830997"/>
          </a:xfrm>
          <a:prstGeom prst="ellipse">
            <a:avLst/>
          </a:prstGeom>
          <a:solidFill>
            <a:srgbClr val="11A0D7"/>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4" name="Oval 23">
            <a:extLst>
              <a:ext uri="{FF2B5EF4-FFF2-40B4-BE49-F238E27FC236}">
                <a16:creationId xmlns:a16="http://schemas.microsoft.com/office/drawing/2014/main" id="{279AE0F6-4E37-6C4D-AF45-824EEE489A15}"/>
              </a:ext>
            </a:extLst>
          </p:cNvPr>
          <p:cNvSpPr/>
          <p:nvPr userDrawn="1"/>
        </p:nvSpPr>
        <p:spPr>
          <a:xfrm>
            <a:off x="9442811" y="1447790"/>
            <a:ext cx="830997" cy="830997"/>
          </a:xfrm>
          <a:prstGeom prst="ellipse">
            <a:avLst/>
          </a:prstGeom>
          <a:solidFill>
            <a:srgbClr val="029C6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5" name="Oval 26">
            <a:extLst>
              <a:ext uri="{FF2B5EF4-FFF2-40B4-BE49-F238E27FC236}">
                <a16:creationId xmlns:a16="http://schemas.microsoft.com/office/drawing/2014/main" id="{330C0EA4-7FD1-CE4D-AC95-8C484C5AC790}"/>
              </a:ext>
            </a:extLst>
          </p:cNvPr>
          <p:cNvSpPr/>
          <p:nvPr userDrawn="1"/>
        </p:nvSpPr>
        <p:spPr>
          <a:xfrm>
            <a:off x="10792754" y="1447790"/>
            <a:ext cx="830997" cy="830997"/>
          </a:xfrm>
          <a:prstGeom prst="ellipse">
            <a:avLst/>
          </a:prstGeom>
          <a:solidFill>
            <a:srgbClr val="EB681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6" name="Oval 29">
            <a:extLst>
              <a:ext uri="{FF2B5EF4-FFF2-40B4-BE49-F238E27FC236}">
                <a16:creationId xmlns:a16="http://schemas.microsoft.com/office/drawing/2014/main" id="{4C53CF3D-7EFB-DF4F-8EA6-5644574E9AFB}"/>
              </a:ext>
            </a:extLst>
          </p:cNvPr>
          <p:cNvSpPr/>
          <p:nvPr userDrawn="1"/>
        </p:nvSpPr>
        <p:spPr>
          <a:xfrm>
            <a:off x="5392982" y="2708699"/>
            <a:ext cx="830997" cy="830997"/>
          </a:xfrm>
          <a:prstGeom prst="ellipse">
            <a:avLst/>
          </a:prstGeom>
          <a:solidFill>
            <a:srgbClr val="7D4EB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7" name="Oval 33">
            <a:extLst>
              <a:ext uri="{FF2B5EF4-FFF2-40B4-BE49-F238E27FC236}">
                <a16:creationId xmlns:a16="http://schemas.microsoft.com/office/drawing/2014/main" id="{B42CE88A-E9A3-2A4E-BD50-EB37311F39EC}"/>
              </a:ext>
            </a:extLst>
          </p:cNvPr>
          <p:cNvSpPr/>
          <p:nvPr userDrawn="1"/>
        </p:nvSpPr>
        <p:spPr>
          <a:xfrm>
            <a:off x="6742925" y="2708699"/>
            <a:ext cx="830997" cy="830997"/>
          </a:xfrm>
          <a:prstGeom prst="ellipse">
            <a:avLst/>
          </a:prstGeom>
          <a:solidFill>
            <a:srgbClr val="E61F3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8" name="Oval 34">
            <a:extLst>
              <a:ext uri="{FF2B5EF4-FFF2-40B4-BE49-F238E27FC236}">
                <a16:creationId xmlns:a16="http://schemas.microsoft.com/office/drawing/2014/main" id="{B699EFDF-DB9D-3C4F-9D1F-461508017BDA}"/>
              </a:ext>
            </a:extLst>
          </p:cNvPr>
          <p:cNvSpPr/>
          <p:nvPr userDrawn="1"/>
        </p:nvSpPr>
        <p:spPr>
          <a:xfrm>
            <a:off x="8092868" y="2708699"/>
            <a:ext cx="830997" cy="830997"/>
          </a:xfrm>
          <a:prstGeom prst="ellipse">
            <a:avLst/>
          </a:prstGeom>
          <a:solidFill>
            <a:srgbClr val="FBBA0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9" name="Oval 35">
            <a:extLst>
              <a:ext uri="{FF2B5EF4-FFF2-40B4-BE49-F238E27FC236}">
                <a16:creationId xmlns:a16="http://schemas.microsoft.com/office/drawing/2014/main" id="{5DF3131C-EEA1-5446-B567-C9DA0A2A1AFF}"/>
              </a:ext>
            </a:extLst>
          </p:cNvPr>
          <p:cNvSpPr/>
          <p:nvPr userDrawn="1"/>
        </p:nvSpPr>
        <p:spPr>
          <a:xfrm>
            <a:off x="9442811" y="2708699"/>
            <a:ext cx="830997" cy="830997"/>
          </a:xfrm>
          <a:prstGeom prst="ellipse">
            <a:avLst/>
          </a:prstGeom>
          <a:solidFill>
            <a:srgbClr val="7DA0D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0" name="Oval 36">
            <a:extLst>
              <a:ext uri="{FF2B5EF4-FFF2-40B4-BE49-F238E27FC236}">
                <a16:creationId xmlns:a16="http://schemas.microsoft.com/office/drawing/2014/main" id="{6D03B317-B61D-2945-8C0A-A6EBD87ACD07}"/>
              </a:ext>
            </a:extLst>
          </p:cNvPr>
          <p:cNvSpPr/>
          <p:nvPr userDrawn="1"/>
        </p:nvSpPr>
        <p:spPr>
          <a:xfrm>
            <a:off x="10792754" y="2708699"/>
            <a:ext cx="830997" cy="830997"/>
          </a:xfrm>
          <a:prstGeom prst="ellipse">
            <a:avLst/>
          </a:prstGeom>
          <a:solidFill>
            <a:srgbClr val="47A0A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1" name="Oval 37">
            <a:extLst>
              <a:ext uri="{FF2B5EF4-FFF2-40B4-BE49-F238E27FC236}">
                <a16:creationId xmlns:a16="http://schemas.microsoft.com/office/drawing/2014/main" id="{9C0266F1-C0B7-624A-A873-5F2C8801E766}"/>
              </a:ext>
            </a:extLst>
          </p:cNvPr>
          <p:cNvSpPr/>
          <p:nvPr userDrawn="1"/>
        </p:nvSpPr>
        <p:spPr>
          <a:xfrm>
            <a:off x="5392982" y="3969609"/>
            <a:ext cx="830997" cy="830997"/>
          </a:xfrm>
          <a:prstGeom prst="ellipse">
            <a:avLst/>
          </a:prstGeom>
          <a:solidFill>
            <a:srgbClr val="EB8C3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2" name="Oval 38">
            <a:extLst>
              <a:ext uri="{FF2B5EF4-FFF2-40B4-BE49-F238E27FC236}">
                <a16:creationId xmlns:a16="http://schemas.microsoft.com/office/drawing/2014/main" id="{30C0C10E-388C-9843-8270-19D471BD3756}"/>
              </a:ext>
            </a:extLst>
          </p:cNvPr>
          <p:cNvSpPr/>
          <p:nvPr userDrawn="1"/>
        </p:nvSpPr>
        <p:spPr>
          <a:xfrm>
            <a:off x="6742925" y="3969609"/>
            <a:ext cx="830997" cy="830997"/>
          </a:xfrm>
          <a:prstGeom prst="ellipse">
            <a:avLst/>
          </a:prstGeom>
          <a:solidFill>
            <a:srgbClr val="96628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3" name="Oval 39">
            <a:extLst>
              <a:ext uri="{FF2B5EF4-FFF2-40B4-BE49-F238E27FC236}">
                <a16:creationId xmlns:a16="http://schemas.microsoft.com/office/drawing/2014/main" id="{87047EA3-79D2-8644-A568-E64AA1D7D370}"/>
              </a:ext>
            </a:extLst>
          </p:cNvPr>
          <p:cNvSpPr/>
          <p:nvPr userDrawn="1"/>
        </p:nvSpPr>
        <p:spPr>
          <a:xfrm>
            <a:off x="8092868" y="3969609"/>
            <a:ext cx="830997" cy="830997"/>
          </a:xfrm>
          <a:prstGeom prst="ellipse">
            <a:avLst/>
          </a:prstGeom>
          <a:solidFill>
            <a:srgbClr val="CD5A5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4" name="Oval 40">
            <a:extLst>
              <a:ext uri="{FF2B5EF4-FFF2-40B4-BE49-F238E27FC236}">
                <a16:creationId xmlns:a16="http://schemas.microsoft.com/office/drawing/2014/main" id="{7F5D1C6B-4E6B-0346-A5DC-C511DB14EFD6}"/>
              </a:ext>
            </a:extLst>
          </p:cNvPr>
          <p:cNvSpPr/>
          <p:nvPr userDrawn="1"/>
        </p:nvSpPr>
        <p:spPr>
          <a:xfrm>
            <a:off x="9442811" y="3969609"/>
            <a:ext cx="830997" cy="830997"/>
          </a:xfrm>
          <a:prstGeom prst="ellipse">
            <a:avLst/>
          </a:prstGeom>
          <a:solidFill>
            <a:srgbClr val="FFD74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Oval 41">
            <a:extLst>
              <a:ext uri="{FF2B5EF4-FFF2-40B4-BE49-F238E27FC236}">
                <a16:creationId xmlns:a16="http://schemas.microsoft.com/office/drawing/2014/main" id="{EB421DBA-35DE-2C4F-A89E-27F0998EF4E8}"/>
              </a:ext>
            </a:extLst>
          </p:cNvPr>
          <p:cNvSpPr/>
          <p:nvPr userDrawn="1"/>
        </p:nvSpPr>
        <p:spPr>
          <a:xfrm>
            <a:off x="10792754" y="3969609"/>
            <a:ext cx="830997" cy="830997"/>
          </a:xfrm>
          <a:prstGeom prst="ellipse">
            <a:avLst/>
          </a:prstGeom>
          <a:solidFill>
            <a:srgbClr val="CDDDF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6" name="Oval 42">
            <a:extLst>
              <a:ext uri="{FF2B5EF4-FFF2-40B4-BE49-F238E27FC236}">
                <a16:creationId xmlns:a16="http://schemas.microsoft.com/office/drawing/2014/main" id="{081BD842-A9A1-5B44-81ED-A97BA390032B}"/>
              </a:ext>
            </a:extLst>
          </p:cNvPr>
          <p:cNvSpPr/>
          <p:nvPr userDrawn="1"/>
        </p:nvSpPr>
        <p:spPr>
          <a:xfrm>
            <a:off x="5392982" y="5249769"/>
            <a:ext cx="830997" cy="830997"/>
          </a:xfrm>
          <a:prstGeom prst="ellipse">
            <a:avLst/>
          </a:prstGeom>
          <a:solidFill>
            <a:srgbClr val="D7EBB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7" name="Oval 43">
            <a:extLst>
              <a:ext uri="{FF2B5EF4-FFF2-40B4-BE49-F238E27FC236}">
                <a16:creationId xmlns:a16="http://schemas.microsoft.com/office/drawing/2014/main" id="{036EE7D2-A33A-434C-B272-C82E2CDD4D4D}"/>
              </a:ext>
            </a:extLst>
          </p:cNvPr>
          <p:cNvSpPr/>
          <p:nvPr userDrawn="1"/>
        </p:nvSpPr>
        <p:spPr>
          <a:xfrm>
            <a:off x="6742925" y="5249769"/>
            <a:ext cx="830997" cy="830997"/>
          </a:xfrm>
          <a:prstGeom prst="ellipse">
            <a:avLst/>
          </a:prstGeom>
          <a:solidFill>
            <a:srgbClr val="FFDC9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8" name="Oval 44">
            <a:extLst>
              <a:ext uri="{FF2B5EF4-FFF2-40B4-BE49-F238E27FC236}">
                <a16:creationId xmlns:a16="http://schemas.microsoft.com/office/drawing/2014/main" id="{7DD65DA4-F076-C242-813E-8C17DCABCCFB}"/>
              </a:ext>
            </a:extLst>
          </p:cNvPr>
          <p:cNvSpPr/>
          <p:nvPr userDrawn="1"/>
        </p:nvSpPr>
        <p:spPr>
          <a:xfrm>
            <a:off x="8092868" y="5249769"/>
            <a:ext cx="830997" cy="830997"/>
          </a:xfrm>
          <a:prstGeom prst="ellipse">
            <a:avLst/>
          </a:prstGeom>
          <a:solidFill>
            <a:srgbClr val="D7C3F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9" name="Oval 45">
            <a:extLst>
              <a:ext uri="{FF2B5EF4-FFF2-40B4-BE49-F238E27FC236}">
                <a16:creationId xmlns:a16="http://schemas.microsoft.com/office/drawing/2014/main" id="{8A44D99D-BF66-2848-B460-F59D8ECF5690}"/>
              </a:ext>
            </a:extLst>
          </p:cNvPr>
          <p:cNvSpPr/>
          <p:nvPr userDrawn="1"/>
        </p:nvSpPr>
        <p:spPr>
          <a:xfrm>
            <a:off x="9442811" y="5249769"/>
            <a:ext cx="830997" cy="830997"/>
          </a:xfrm>
          <a:prstGeom prst="ellipse">
            <a:avLst/>
          </a:prstGeom>
          <a:solidFill>
            <a:srgbClr val="F6C3C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0" name="Oval 46">
            <a:extLst>
              <a:ext uri="{FF2B5EF4-FFF2-40B4-BE49-F238E27FC236}">
                <a16:creationId xmlns:a16="http://schemas.microsoft.com/office/drawing/2014/main" id="{9B130CEB-3D74-B647-BA6B-32F7D70FD354}"/>
              </a:ext>
            </a:extLst>
          </p:cNvPr>
          <p:cNvSpPr/>
          <p:nvPr userDrawn="1"/>
        </p:nvSpPr>
        <p:spPr>
          <a:xfrm>
            <a:off x="10792754" y="5249769"/>
            <a:ext cx="830997" cy="830997"/>
          </a:xfrm>
          <a:prstGeom prst="ellipse">
            <a:avLst/>
          </a:prstGeom>
          <a:solidFill>
            <a:srgbClr val="FFF07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41" name="Текст 37">
            <a:extLst>
              <a:ext uri="{FF2B5EF4-FFF2-40B4-BE49-F238E27FC236}">
                <a16:creationId xmlns:a16="http://schemas.microsoft.com/office/drawing/2014/main" id="{800F6957-CEFF-924E-B258-5B51A5196DEB}"/>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2" name="Текст 39">
            <a:extLst>
              <a:ext uri="{FF2B5EF4-FFF2-40B4-BE49-F238E27FC236}">
                <a16:creationId xmlns:a16="http://schemas.microsoft.com/office/drawing/2014/main" id="{8FD4982C-EBD6-6D4D-A16B-212CB048938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3" name="Текст 39">
            <a:extLst>
              <a:ext uri="{FF2B5EF4-FFF2-40B4-BE49-F238E27FC236}">
                <a16:creationId xmlns:a16="http://schemas.microsoft.com/office/drawing/2014/main" id="{733D5CDE-163B-C148-A20F-A808E0652336}"/>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86705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чистый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A7FA04E4-3213-8F41-B068-4DC28144142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938052A0-3DF0-DC47-B7E0-C20EF981C230}"/>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8C6147F0-3CA1-264C-B2B2-F88597196943}"/>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2CDF50E-4D58-AF4A-ABFD-140AF88B3681}"/>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2171D1-2A5B-7A4A-9760-17CCE51B980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3C71A0C3-CD3E-0748-98E5-6B2507CAB296}"/>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7">
            <a:extLst>
              <a:ext uri="{FF2B5EF4-FFF2-40B4-BE49-F238E27FC236}">
                <a16:creationId xmlns:a16="http://schemas.microsoft.com/office/drawing/2014/main" id="{C0A1CB46-D6D6-5E48-B4F7-CCED4525C46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1" name="Текст 39">
            <a:extLst>
              <a:ext uri="{FF2B5EF4-FFF2-40B4-BE49-F238E27FC236}">
                <a16:creationId xmlns:a16="http://schemas.microsoft.com/office/drawing/2014/main" id="{25D35A19-1AA8-204A-BFCA-83B65D59CFF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3557077C-F503-0B4A-82A2-54D21547E589}"/>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1952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чисты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06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екст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4" descr="Icon&#10;&#10;Description automatically generated">
            <a:extLst>
              <a:ext uri="{FF2B5EF4-FFF2-40B4-BE49-F238E27FC236}">
                <a16:creationId xmlns:a16="http://schemas.microsoft.com/office/drawing/2014/main" id="{4A1436AC-5F96-2A4F-BFC7-B3442083EBE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11" name="Straight Connector 19">
            <a:extLst>
              <a:ext uri="{FF2B5EF4-FFF2-40B4-BE49-F238E27FC236}">
                <a16:creationId xmlns:a16="http://schemas.microsoft.com/office/drawing/2014/main" id="{067DD2ED-246D-7D41-B51F-FED98BF873F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21">
            <a:extLst>
              <a:ext uri="{FF2B5EF4-FFF2-40B4-BE49-F238E27FC236}">
                <a16:creationId xmlns:a16="http://schemas.microsoft.com/office/drawing/2014/main" id="{68E8C250-D449-A743-8975-B5BFB04D9744}"/>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25">
            <a:extLst>
              <a:ext uri="{FF2B5EF4-FFF2-40B4-BE49-F238E27FC236}">
                <a16:creationId xmlns:a16="http://schemas.microsoft.com/office/drawing/2014/main" id="{DD1C71CA-B883-AF42-959D-BCA5690AAA4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4D3A12E-0E10-C441-81D2-C3C1EB6A053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9" name="Straight Connector 59">
            <a:extLst>
              <a:ext uri="{FF2B5EF4-FFF2-40B4-BE49-F238E27FC236}">
                <a16:creationId xmlns:a16="http://schemas.microsoft.com/office/drawing/2014/main" id="{3447008E-4F3B-FC4E-B96D-3927FAE1ED1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4" name="Рисунок 23">
            <a:extLst>
              <a:ext uri="{FF2B5EF4-FFF2-40B4-BE49-F238E27FC236}">
                <a16:creationId xmlns:a16="http://schemas.microsoft.com/office/drawing/2014/main" id="{61115A7A-23E5-E442-9551-F72F1CDA57B9}"/>
              </a:ext>
            </a:extLst>
          </p:cNvPr>
          <p:cNvSpPr>
            <a:spLocks noGrp="1"/>
          </p:cNvSpPr>
          <p:nvPr>
            <p:ph type="pic" sz="quarter" idx="10" hasCustomPrompt="1"/>
          </p:nvPr>
        </p:nvSpPr>
        <p:spPr>
          <a:xfrm>
            <a:off x="6684653" y="1447790"/>
            <a:ext cx="4325167" cy="4325107"/>
          </a:xfrm>
          <a:prstGeom prst="rect">
            <a:avLst/>
          </a:prstGeom>
          <a:solidFill>
            <a:srgbClr val="D9D9D9"/>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chemeClr val="bg2">
                    <a:lumMod val="10000"/>
                  </a:schemeClr>
                </a:solidFill>
              </a:defRPr>
            </a:lvl1pPr>
          </a:lstStyle>
          <a:p>
            <a:pPr algn="ctr"/>
            <a:r>
              <a:rPr lang="en-US" sz="2800" dirty="0">
                <a:solidFill>
                  <a:schemeClr val="tx1"/>
                </a:solidFill>
                <a:latin typeface="HSE Sans" panose="02000000000000000000" pitchFamily="2" charset="0"/>
              </a:rPr>
              <a:t>You can place an illustration or photograph here so that your slide doesn’t look empty</a:t>
            </a:r>
            <a:endParaRPr lang="en-RU" sz="2800" dirty="0">
              <a:solidFill>
                <a:schemeClr val="tx1"/>
              </a:solidFill>
              <a:latin typeface="HSE Sans" panose="02000000000000000000" pitchFamily="2" charset="0"/>
            </a:endParaRPr>
          </a:p>
        </p:txBody>
      </p:sp>
      <p:sp>
        <p:nvSpPr>
          <p:cNvPr id="32" name="Заголовок 31">
            <a:extLst>
              <a:ext uri="{FF2B5EF4-FFF2-40B4-BE49-F238E27FC236}">
                <a16:creationId xmlns:a16="http://schemas.microsoft.com/office/drawing/2014/main" id="{9ED7AA97-D972-DF4F-B662-A65F2A544CC5}"/>
              </a:ext>
            </a:extLst>
          </p:cNvPr>
          <p:cNvSpPr>
            <a:spLocks noGrp="1"/>
          </p:cNvSpPr>
          <p:nvPr>
            <p:ph type="title" hasCustomPrompt="1"/>
          </p:nvPr>
        </p:nvSpPr>
        <p:spPr>
          <a:xfrm>
            <a:off x="585898" y="1447790"/>
            <a:ext cx="524556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36" name="Текст 35">
            <a:extLst>
              <a:ext uri="{FF2B5EF4-FFF2-40B4-BE49-F238E27FC236}">
                <a16:creationId xmlns:a16="http://schemas.microsoft.com/office/drawing/2014/main" id="{69E35E54-2B19-7441-876F-1C6A84F4F156}"/>
              </a:ext>
            </a:extLst>
          </p:cNvPr>
          <p:cNvSpPr>
            <a:spLocks noGrp="1"/>
          </p:cNvSpPr>
          <p:nvPr>
            <p:ph type="body" sz="quarter" idx="12" hasCustomPrompt="1"/>
          </p:nvPr>
        </p:nvSpPr>
        <p:spPr>
          <a:xfrm>
            <a:off x="585897" y="2379663"/>
            <a:ext cx="5245561" cy="3393234"/>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Moderately sized bits of text can be presented in a single column, but they shouldn’t take up the whole screen. A text that is arranged in a long line might be too hard to read; always bear in mind the perspective of those who will be viewing your presentation. Try to limit each line to seven to 10 words. More than that might put your audience to sleep. </a:t>
            </a:r>
            <a:r>
              <a:rPr lang="en-US" sz="1300" i="1" dirty="0">
                <a:latin typeface="HSE Sans" panose="02000000000000000000" pitchFamily="2" charset="0"/>
              </a:rPr>
              <a:t>If you have space left and wish to make your slide more visual, you can include a small image nearby, which should illustrate or supplement your text.</a:t>
            </a:r>
            <a:endParaRPr lang="ru-RU" sz="1300" i="1" dirty="0">
              <a:latin typeface="HSE Sans" panose="02000000000000000000" pitchFamily="2" charset="0"/>
            </a:endParaRPr>
          </a:p>
        </p:txBody>
      </p:sp>
      <p:sp>
        <p:nvSpPr>
          <p:cNvPr id="38" name="Текст 37">
            <a:extLst>
              <a:ext uri="{FF2B5EF4-FFF2-40B4-BE49-F238E27FC236}">
                <a16:creationId xmlns:a16="http://schemas.microsoft.com/office/drawing/2014/main" id="{7FB4A275-856E-364D-8AA4-2071AADC6AAA}"/>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0" name="Текст 39">
            <a:extLst>
              <a:ext uri="{FF2B5EF4-FFF2-40B4-BE49-F238E27FC236}">
                <a16:creationId xmlns:a16="http://schemas.microsoft.com/office/drawing/2014/main" id="{58FBA0EA-8BE0-A643-B258-4E5C34467172}"/>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1" name="Текст 39">
            <a:extLst>
              <a:ext uri="{FF2B5EF4-FFF2-40B4-BE49-F238E27FC236}">
                <a16:creationId xmlns:a16="http://schemas.microsoft.com/office/drawing/2014/main" id="{0BEC062F-1BEB-DE4C-B7EE-C552C9D45F13}"/>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13412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екст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FDC66DB8-29BC-5940-A721-40F10021456A}"/>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DE27C859-478F-3648-8A9D-2C85DBDCAC0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58EA1144-CFD8-1D47-B430-7014F576043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96EDC73C-5A3C-014E-8E52-04CAFCA9B20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5E88681-53A8-3B45-B80A-372EDFB53883}"/>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EDA7D8BF-DF37-704F-B77F-7E40752ACE25}"/>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31">
            <a:extLst>
              <a:ext uri="{FF2B5EF4-FFF2-40B4-BE49-F238E27FC236}">
                <a16:creationId xmlns:a16="http://schemas.microsoft.com/office/drawing/2014/main" id="{76942483-EB13-0A4B-8060-DB65024C294E}"/>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7" name="Текст 35">
            <a:extLst>
              <a:ext uri="{FF2B5EF4-FFF2-40B4-BE49-F238E27FC236}">
                <a16:creationId xmlns:a16="http://schemas.microsoft.com/office/drawing/2014/main" id="{66FAD63B-F743-0F47-BBE3-D7731766705A}"/>
              </a:ext>
            </a:extLst>
          </p:cNvPr>
          <p:cNvSpPr>
            <a:spLocks noGrp="1"/>
          </p:cNvSpPr>
          <p:nvPr>
            <p:ph type="body" sz="quarter" idx="12" hasCustomPrompt="1"/>
          </p:nvPr>
        </p:nvSpPr>
        <p:spPr>
          <a:xfrm>
            <a:off x="585897" y="2379663"/>
            <a:ext cx="11057971" cy="3745092"/>
          </a:xfrm>
          <a:prstGeom prst="rect">
            <a:avLst/>
          </a:prstGeom>
        </p:spPr>
        <p:txBody>
          <a:bodyPr lIns="0" tIns="0" rIns="0" numCol="3" spcCol="252000">
            <a:noAutofit/>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a:t>
            </a:r>
            <a:endParaRPr lang="ru-RU" sz="1300" dirty="0">
              <a:latin typeface="HSE Sans" panose="02000000000000000000" pitchFamily="2" charset="0"/>
            </a:endParaRPr>
          </a:p>
        </p:txBody>
      </p:sp>
      <p:sp>
        <p:nvSpPr>
          <p:cNvPr id="21" name="Текст 37">
            <a:extLst>
              <a:ext uri="{FF2B5EF4-FFF2-40B4-BE49-F238E27FC236}">
                <a16:creationId xmlns:a16="http://schemas.microsoft.com/office/drawing/2014/main" id="{45421580-30B9-AE44-9576-3890C98F5E8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78A6943-08BD-8C4D-A524-728A4340014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EB90A960-EE54-5742-BBB0-8536917AD4C0}"/>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5271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екст_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0E78CA68-7A0C-CF41-9AC6-A547FB9EC3B0}"/>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45DC512A-A23B-B24D-A1F6-6793976867CF}"/>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21F91649-DF0F-5F45-A43B-2CED9ACDD04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3137B760-1A50-1845-B7F2-1EF31C71C72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5ECCF8F-5855-7943-B503-5573887A534D}"/>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FB81B23D-CDD8-E64C-9887-3540F7EE1C4B}"/>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Текст 35">
            <a:extLst>
              <a:ext uri="{FF2B5EF4-FFF2-40B4-BE49-F238E27FC236}">
                <a16:creationId xmlns:a16="http://schemas.microsoft.com/office/drawing/2014/main" id="{5163BE0A-A745-414A-AF21-D968BD69D2DA}"/>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300"/>
              </a:spcBef>
            </a:pPr>
            <a:r>
              <a:rPr lang="en-US" sz="1300" dirty="0">
                <a:latin typeface="HSE Sans" panose="02000000000000000000" pitchFamily="2" charset="0"/>
              </a:rPr>
              <a:t>Here I am, a regular text as seen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 Here I am, a regular text as described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a:t>
            </a:r>
            <a:endParaRPr lang="ru-RU" sz="1300" dirty="0">
              <a:latin typeface="HSE Sans" panose="02000000000000000000" pitchFamily="2" charset="0"/>
            </a:endParaRPr>
          </a:p>
        </p:txBody>
      </p:sp>
      <p:sp>
        <p:nvSpPr>
          <p:cNvPr id="20" name="Текст 35">
            <a:extLst>
              <a:ext uri="{FF2B5EF4-FFF2-40B4-BE49-F238E27FC236}">
                <a16:creationId xmlns:a16="http://schemas.microsoft.com/office/drawing/2014/main" id="{B3D47CF6-5FC1-2346-8894-A7CC39063DE3}"/>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3" name="Текст 22">
            <a:extLst>
              <a:ext uri="{FF2B5EF4-FFF2-40B4-BE49-F238E27FC236}">
                <a16:creationId xmlns:a16="http://schemas.microsoft.com/office/drawing/2014/main" id="{CD14B8F3-89C2-9F45-809E-D1EAF85AC566}"/>
              </a:ext>
            </a:extLst>
          </p:cNvPr>
          <p:cNvSpPr>
            <a:spLocks noGrp="1"/>
          </p:cNvSpPr>
          <p:nvPr>
            <p:ph type="body" sz="quarter" idx="18" hasCustomPrompt="1"/>
          </p:nvPr>
        </p:nvSpPr>
        <p:spPr>
          <a:xfrm>
            <a:off x="6259892" y="2379663"/>
            <a:ext cx="5383968" cy="3451794"/>
          </a:xfrm>
          <a:prstGeom prst="rect">
            <a:avLst/>
          </a:prstGeom>
        </p:spPr>
        <p:txBody>
          <a:bodyPr lIns="0" tIns="0" rIns="0" bIns="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0" i="0">
                <a:solidFill>
                  <a:srgbClr val="0E2D69"/>
                </a:solidFill>
                <a:latin typeface="HSE Sans" panose="02000000000000000000" pitchFamily="2" charset="0"/>
              </a:defRPr>
            </a:lvl1pPr>
          </a:lstStyle>
          <a:p>
            <a:r>
              <a:rPr lang="en-US" sz="3200" dirty="0">
                <a:solidFill>
                  <a:srgbClr val="102D69"/>
                </a:solidFill>
                <a:latin typeface="HSE Sans" panose="02000000000000000000" pitchFamily="2" charset="0"/>
              </a:rPr>
              <a:t>Short phrase with important information can have a larger font size than normal, but we don’t recommend doing this often.</a:t>
            </a:r>
            <a:endParaRPr lang="ru-RU" sz="3200" dirty="0">
              <a:solidFill>
                <a:srgbClr val="102D69"/>
              </a:solidFill>
              <a:latin typeface="HSE Sans" panose="02000000000000000000" pitchFamily="2" charset="0"/>
            </a:endParaRPr>
          </a:p>
        </p:txBody>
      </p:sp>
      <p:sp>
        <p:nvSpPr>
          <p:cNvPr id="25" name="Заголовок 31">
            <a:extLst>
              <a:ext uri="{FF2B5EF4-FFF2-40B4-BE49-F238E27FC236}">
                <a16:creationId xmlns:a16="http://schemas.microsoft.com/office/drawing/2014/main" id="{B32DC3D4-97A5-3E4F-A29B-422D5E3129B7}"/>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5" name="Текст 37">
            <a:extLst>
              <a:ext uri="{FF2B5EF4-FFF2-40B4-BE49-F238E27FC236}">
                <a16:creationId xmlns:a16="http://schemas.microsoft.com/office/drawing/2014/main" id="{87E14987-3496-B241-A4C9-88FACDD837F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6" name="Текст 39">
            <a:extLst>
              <a:ext uri="{FF2B5EF4-FFF2-40B4-BE49-F238E27FC236}">
                <a16:creationId xmlns:a16="http://schemas.microsoft.com/office/drawing/2014/main" id="{3DAEB9AB-245D-774E-9656-B80FCC7A20BB}"/>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98145217-7421-9C4F-9483-5AEA3D2895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6637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График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id="{9E89D752-CAC6-0943-9A3D-4C52DBF50CE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id="{64D89E64-93BB-044D-B3D4-8F2679C5CA4C}"/>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id="{D0C3B169-866D-C645-AF76-00F8C2A97E9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id="{FDDF48AB-D8AE-0E42-A544-8EA5B8744778}"/>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6DF89EC-1E7C-3B40-85F4-6D19A7D29AC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id="{019D6862-BD52-734D-9E19-38C147CA2D2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B3F16318-C9C3-B948-A508-4BC53D0B7716}"/>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8" name="Текст 35">
            <a:extLst>
              <a:ext uri="{FF2B5EF4-FFF2-40B4-BE49-F238E27FC236}">
                <a16:creationId xmlns:a16="http://schemas.microsoft.com/office/drawing/2014/main" id="{23B3E5FB-BBCE-4149-AD9A-8CAB06CC9FCF}"/>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9" name="Текст 35">
            <a:extLst>
              <a:ext uri="{FF2B5EF4-FFF2-40B4-BE49-F238E27FC236}">
                <a16:creationId xmlns:a16="http://schemas.microsoft.com/office/drawing/2014/main" id="{658542D3-7E45-6E46-8039-27C4C43DD617}"/>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57965DCA-4776-7546-97FD-A69317A34CF2}"/>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15" name="Текст 37">
            <a:extLst>
              <a:ext uri="{FF2B5EF4-FFF2-40B4-BE49-F238E27FC236}">
                <a16:creationId xmlns:a16="http://schemas.microsoft.com/office/drawing/2014/main" id="{F0037DB7-9A83-3348-8DAE-CC70560E4099}"/>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4007716A-CF6E-BC4E-83BE-CC4A3F1F2008}"/>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4921AC85-F824-C54B-91ED-6AB495D80D7A}"/>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50711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График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11D7C3EB-CCEB-E142-9753-8B2D75A0A80D}"/>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527C9F89-51CC-D243-9351-73AB081DB944}"/>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F09EE119-6C80-E846-95F9-BB3907664128}"/>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6C0A681B-44BF-6A46-98D8-483EF13B9114}"/>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65A5D7C-EB12-9D4D-A99A-4B26C81B738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D4C3D74D-BE91-9547-ADCA-ACCE93C1878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5">
            <a:extLst>
              <a:ext uri="{FF2B5EF4-FFF2-40B4-BE49-F238E27FC236}">
                <a16:creationId xmlns:a16="http://schemas.microsoft.com/office/drawing/2014/main" id="{5812BF3C-1D24-3640-84D2-BFFCA525AE5F}"/>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id="{BCBBDD44-9DC9-F74E-979F-120A7BBD4EE1}"/>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23" name="Текст 22">
            <a:extLst>
              <a:ext uri="{FF2B5EF4-FFF2-40B4-BE49-F238E27FC236}">
                <a16:creationId xmlns:a16="http://schemas.microsoft.com/office/drawing/2014/main" id="{7C68DF7B-E804-E44B-83DF-5DC36AF76F43}"/>
              </a:ext>
            </a:extLst>
          </p:cNvPr>
          <p:cNvSpPr>
            <a:spLocks noGrp="1"/>
          </p:cNvSpPr>
          <p:nvPr>
            <p:ph type="body" sz="quarter" idx="17" hasCustomPrompt="1"/>
          </p:nvPr>
        </p:nvSpPr>
        <p:spPr>
          <a:xfrm>
            <a:off x="585788" y="1447064"/>
            <a:ext cx="4322762" cy="703205"/>
          </a:xfrm>
          <a:prstGeom prst="rect">
            <a:avLst/>
          </a:prstGeom>
        </p:spPr>
        <p:txBody>
          <a:bodyPr>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GB" sz="1600" dirty="0">
                <a:solidFill>
                  <a:srgbClr val="102D69"/>
                </a:solidFill>
                <a:latin typeface="HSE Sans" panose="02000000000000000000" pitchFamily="2" charset="0"/>
              </a:rPr>
              <a:t>Name of graph. Please note that table titles should be smaller than headlines (16 </a:t>
            </a:r>
            <a:r>
              <a:rPr lang="en-GB" sz="1600" dirty="0" err="1">
                <a:solidFill>
                  <a:srgbClr val="102D69"/>
                </a:solidFill>
                <a:latin typeface="HSE Sans" panose="02000000000000000000" pitchFamily="2" charset="0"/>
              </a:rPr>
              <a:t>pt</a:t>
            </a:r>
            <a:r>
              <a:rPr lang="en-GB"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28" name="Текст 35">
            <a:extLst>
              <a:ext uri="{FF2B5EF4-FFF2-40B4-BE49-F238E27FC236}">
                <a16:creationId xmlns:a16="http://schemas.microsoft.com/office/drawing/2014/main" id="{89E931D8-2901-A54D-86EA-096E47B81880}"/>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EB05FE86-9EEC-B64C-A6A4-0EF1E57F548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897B1CBC-D3E1-5F42-9E46-5C5D5982A1A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364269E6-245A-D54E-A8AD-14E29A03FAC1}"/>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7648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фры">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4" descr="Icon&#10;&#10;Description automatically generated">
            <a:extLst>
              <a:ext uri="{FF2B5EF4-FFF2-40B4-BE49-F238E27FC236}">
                <a16:creationId xmlns:a16="http://schemas.microsoft.com/office/drawing/2014/main" id="{E9A64721-E55E-8749-B29E-51DD8955936F}"/>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7" name="Straight Connector 19">
            <a:extLst>
              <a:ext uri="{FF2B5EF4-FFF2-40B4-BE49-F238E27FC236}">
                <a16:creationId xmlns:a16="http://schemas.microsoft.com/office/drawing/2014/main" id="{B0C162B7-B84F-874A-960E-31F512518C6E}"/>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1">
            <a:extLst>
              <a:ext uri="{FF2B5EF4-FFF2-40B4-BE49-F238E27FC236}">
                <a16:creationId xmlns:a16="http://schemas.microsoft.com/office/drawing/2014/main" id="{1CB321BB-9FE3-294F-85D8-AA7DC75CA4AF}"/>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5">
            <a:extLst>
              <a:ext uri="{FF2B5EF4-FFF2-40B4-BE49-F238E27FC236}">
                <a16:creationId xmlns:a16="http://schemas.microsoft.com/office/drawing/2014/main" id="{0A610A45-8712-8A45-AFB3-931CF468EC3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0460EF6-ECAD-8941-8132-1B3E005D606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1" name="Straight Connector 59">
            <a:extLst>
              <a:ext uri="{FF2B5EF4-FFF2-40B4-BE49-F238E27FC236}">
                <a16:creationId xmlns:a16="http://schemas.microsoft.com/office/drawing/2014/main" id="{41AE56A2-5FAA-FD44-AE1A-338E1E304184}"/>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id="{3B28B62E-5EE9-834C-9BB6-BD66079B8164}"/>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24" name="Текст 35">
            <a:extLst>
              <a:ext uri="{FF2B5EF4-FFF2-40B4-BE49-F238E27FC236}">
                <a16:creationId xmlns:a16="http://schemas.microsoft.com/office/drawing/2014/main" id="{621215DE-C1FD-2B4C-B236-AF679CF906BE}"/>
              </a:ext>
            </a:extLst>
          </p:cNvPr>
          <p:cNvSpPr>
            <a:spLocks noGrp="1"/>
          </p:cNvSpPr>
          <p:nvPr>
            <p:ph type="body" sz="quarter" idx="12" hasCustomPrompt="1"/>
          </p:nvPr>
        </p:nvSpPr>
        <p:spPr>
          <a:xfrm>
            <a:off x="575076" y="4103994"/>
            <a:ext cx="2758143"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5" name="Текст 35">
            <a:extLst>
              <a:ext uri="{FF2B5EF4-FFF2-40B4-BE49-F238E27FC236}">
                <a16:creationId xmlns:a16="http://schemas.microsoft.com/office/drawing/2014/main" id="{8BC2F90D-0CE0-574C-A7C1-EAA3E6F1AB56}"/>
              </a:ext>
            </a:extLst>
          </p:cNvPr>
          <p:cNvSpPr>
            <a:spLocks noGrp="1"/>
          </p:cNvSpPr>
          <p:nvPr>
            <p:ph type="body" sz="quarter" idx="16" hasCustomPrompt="1"/>
          </p:nvPr>
        </p:nvSpPr>
        <p:spPr>
          <a:xfrm>
            <a:off x="4047007"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6" name="Текст 35">
            <a:extLst>
              <a:ext uri="{FF2B5EF4-FFF2-40B4-BE49-F238E27FC236}">
                <a16:creationId xmlns:a16="http://schemas.microsoft.com/office/drawing/2014/main" id="{239E188B-2696-8A48-9F8A-36223EEF61E9}"/>
              </a:ext>
            </a:extLst>
          </p:cNvPr>
          <p:cNvSpPr>
            <a:spLocks noGrp="1"/>
          </p:cNvSpPr>
          <p:nvPr>
            <p:ph type="body" sz="quarter" idx="17" hasCustomPrompt="1"/>
          </p:nvPr>
        </p:nvSpPr>
        <p:spPr>
          <a:xfrm>
            <a:off x="7518938"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8" name="Текст 27">
            <a:extLst>
              <a:ext uri="{FF2B5EF4-FFF2-40B4-BE49-F238E27FC236}">
                <a16:creationId xmlns:a16="http://schemas.microsoft.com/office/drawing/2014/main" id="{379BF4C6-F899-294C-B88E-8363AFBEEC2A}"/>
              </a:ext>
            </a:extLst>
          </p:cNvPr>
          <p:cNvSpPr>
            <a:spLocks noGrp="1"/>
          </p:cNvSpPr>
          <p:nvPr>
            <p:ph type="body" sz="quarter" idx="18" hasCustomPrompt="1"/>
          </p:nvPr>
        </p:nvSpPr>
        <p:spPr>
          <a:xfrm>
            <a:off x="575076"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152</a:t>
            </a:r>
            <a:endParaRPr lang="ru-RU" dirty="0"/>
          </a:p>
        </p:txBody>
      </p:sp>
      <p:sp>
        <p:nvSpPr>
          <p:cNvPr id="29" name="Текст 27">
            <a:extLst>
              <a:ext uri="{FF2B5EF4-FFF2-40B4-BE49-F238E27FC236}">
                <a16:creationId xmlns:a16="http://schemas.microsoft.com/office/drawing/2014/main" id="{DE7F352B-F6D9-B545-A835-443A55956E74}"/>
              </a:ext>
            </a:extLst>
          </p:cNvPr>
          <p:cNvSpPr>
            <a:spLocks noGrp="1"/>
          </p:cNvSpPr>
          <p:nvPr>
            <p:ph type="body" sz="quarter" idx="19" hasCustomPrompt="1"/>
          </p:nvPr>
        </p:nvSpPr>
        <p:spPr>
          <a:xfrm>
            <a:off x="4047007"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95</a:t>
            </a:r>
            <a:endParaRPr lang="ru-RU" dirty="0"/>
          </a:p>
        </p:txBody>
      </p:sp>
      <p:sp>
        <p:nvSpPr>
          <p:cNvPr id="30" name="Текст 27">
            <a:extLst>
              <a:ext uri="{FF2B5EF4-FFF2-40B4-BE49-F238E27FC236}">
                <a16:creationId xmlns:a16="http://schemas.microsoft.com/office/drawing/2014/main" id="{D1D5AF9F-C1B0-7842-8789-1DB8963D981B}"/>
              </a:ext>
            </a:extLst>
          </p:cNvPr>
          <p:cNvSpPr>
            <a:spLocks noGrp="1"/>
          </p:cNvSpPr>
          <p:nvPr>
            <p:ph type="body" sz="quarter" idx="20" hasCustomPrompt="1"/>
          </p:nvPr>
        </p:nvSpPr>
        <p:spPr>
          <a:xfrm>
            <a:off x="7518938"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284</a:t>
            </a:r>
            <a:endParaRPr lang="ru-RU" dirty="0"/>
          </a:p>
        </p:txBody>
      </p:sp>
      <p:sp>
        <p:nvSpPr>
          <p:cNvPr id="18" name="Текст 37">
            <a:extLst>
              <a:ext uri="{FF2B5EF4-FFF2-40B4-BE49-F238E27FC236}">
                <a16:creationId xmlns:a16="http://schemas.microsoft.com/office/drawing/2014/main" id="{37B4962B-A5BA-AB4F-AFB3-5BF3A0AD0352}"/>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id="{78AD85C2-6CFD-A94C-8134-2B3392A33196}"/>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C50CF571-E523-5440-B1C9-D74160206AED}"/>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0570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C5425806-16DD-844E-927C-26E7143A9ED8}"/>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6" name="Straight Connector 19">
            <a:extLst>
              <a:ext uri="{FF2B5EF4-FFF2-40B4-BE49-F238E27FC236}">
                <a16:creationId xmlns:a16="http://schemas.microsoft.com/office/drawing/2014/main" id="{479746FF-3282-DF46-9D7C-D80431604A55}"/>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7" name="Straight Connector 21">
            <a:extLst>
              <a:ext uri="{FF2B5EF4-FFF2-40B4-BE49-F238E27FC236}">
                <a16:creationId xmlns:a16="http://schemas.microsoft.com/office/drawing/2014/main" id="{51B44297-B0E7-D74D-B291-D39A0D468B42}"/>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5">
            <a:extLst>
              <a:ext uri="{FF2B5EF4-FFF2-40B4-BE49-F238E27FC236}">
                <a16:creationId xmlns:a16="http://schemas.microsoft.com/office/drawing/2014/main" id="{0EA4A057-F0CB-E04F-B472-4A1ABFB64C66}"/>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64502F5-56EE-354B-A3B1-E79F8B00517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0" name="Straight Connector 59">
            <a:extLst>
              <a:ext uri="{FF2B5EF4-FFF2-40B4-BE49-F238E27FC236}">
                <a16:creationId xmlns:a16="http://schemas.microsoft.com/office/drawing/2014/main" id="{A80E0956-5C10-CC40-A426-CBD2E0C4158E}"/>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5" name="Текст 22">
            <a:extLst>
              <a:ext uri="{FF2B5EF4-FFF2-40B4-BE49-F238E27FC236}">
                <a16:creationId xmlns:a16="http://schemas.microsoft.com/office/drawing/2014/main" id="{51340CB4-0355-3640-A212-F684523CDCCF}"/>
              </a:ext>
            </a:extLst>
          </p:cNvPr>
          <p:cNvSpPr>
            <a:spLocks noGrp="1"/>
          </p:cNvSpPr>
          <p:nvPr>
            <p:ph type="body" sz="quarter" idx="17" hasCustomPrompt="1"/>
          </p:nvPr>
        </p:nvSpPr>
        <p:spPr>
          <a:xfrm>
            <a:off x="585787" y="1447065"/>
            <a:ext cx="11058065" cy="307778"/>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7" name="Текст 16">
            <a:extLst>
              <a:ext uri="{FF2B5EF4-FFF2-40B4-BE49-F238E27FC236}">
                <a16:creationId xmlns:a16="http://schemas.microsoft.com/office/drawing/2014/main" id="{8C6F2EA4-CEDC-324C-9C06-8713118041EB}"/>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19" name="Таблица 18">
            <a:extLst>
              <a:ext uri="{FF2B5EF4-FFF2-40B4-BE49-F238E27FC236}">
                <a16:creationId xmlns:a16="http://schemas.microsoft.com/office/drawing/2014/main" id="{7B291085-A9B9-D842-B1A7-96258FAF012C}"/>
              </a:ext>
            </a:extLst>
          </p:cNvPr>
          <p:cNvSpPr>
            <a:spLocks noGrp="1"/>
          </p:cNvSpPr>
          <p:nvPr>
            <p:ph type="tbl" sz="quarter" idx="19"/>
          </p:nvPr>
        </p:nvSpPr>
        <p:spPr>
          <a:xfrm>
            <a:off x="585787" y="1984076"/>
            <a:ext cx="11058527" cy="3519576"/>
          </a:xfrm>
          <a:prstGeom prst="rect">
            <a:avLst/>
          </a:prstGeom>
        </p:spPr>
        <p:txBody>
          <a:bodyPr/>
          <a:lstStyle/>
          <a:p>
            <a:endParaRPr lang="ru-RU"/>
          </a:p>
        </p:txBody>
      </p:sp>
      <p:sp>
        <p:nvSpPr>
          <p:cNvPr id="16" name="Текст 37">
            <a:extLst>
              <a:ext uri="{FF2B5EF4-FFF2-40B4-BE49-F238E27FC236}">
                <a16:creationId xmlns:a16="http://schemas.microsoft.com/office/drawing/2014/main" id="{252B365F-6D89-0045-99CC-0F0D3EF2DA0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id="{C9CC4AE0-EDCC-9A4F-97C4-4CAFF1F1EBCF}"/>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id="{185F6674-A1EC-1846-AEB5-DA4959807147}"/>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44016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Таблица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id="{259ABC72-D738-1143-BF2A-D85AE9A4F73B}"/>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id="{237A1E42-2FC3-8841-8C41-992C5BC2368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id="{47503EA0-3883-E24D-9EB8-7B617518292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id="{E0144DF2-9891-324D-B34E-AFA025FBCBF9}"/>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33F65D6-1072-F140-B6A5-758D7B595A9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id="{5F1F09D4-22FA-7B4B-9488-F8FDDCC2D44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8" name="Текст 22">
            <a:extLst>
              <a:ext uri="{FF2B5EF4-FFF2-40B4-BE49-F238E27FC236}">
                <a16:creationId xmlns:a16="http://schemas.microsoft.com/office/drawing/2014/main" id="{4D940599-2B77-CE47-91E6-CDB51ADE1840}"/>
              </a:ext>
            </a:extLst>
          </p:cNvPr>
          <p:cNvSpPr>
            <a:spLocks noGrp="1"/>
          </p:cNvSpPr>
          <p:nvPr>
            <p:ph type="body" sz="quarter" idx="17" hasCustomPrompt="1"/>
          </p:nvPr>
        </p:nvSpPr>
        <p:spPr>
          <a:xfrm>
            <a:off x="585787" y="1447064"/>
            <a:ext cx="7617877" cy="537011"/>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9" name="Текст 16">
            <a:extLst>
              <a:ext uri="{FF2B5EF4-FFF2-40B4-BE49-F238E27FC236}">
                <a16:creationId xmlns:a16="http://schemas.microsoft.com/office/drawing/2014/main" id="{A7333712-9DED-4F4B-B209-2F13075EDB3F}"/>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en-RU" sz="1300" b="0" dirty="0">
              <a:ln>
                <a:noFill/>
              </a:ln>
              <a:latin typeface="HSE Sans" panose="02000000000000000000" pitchFamily="2" charset="0"/>
            </a:endParaRPr>
          </a:p>
        </p:txBody>
      </p:sp>
      <p:sp>
        <p:nvSpPr>
          <p:cNvPr id="20" name="Таблица 18">
            <a:extLst>
              <a:ext uri="{FF2B5EF4-FFF2-40B4-BE49-F238E27FC236}">
                <a16:creationId xmlns:a16="http://schemas.microsoft.com/office/drawing/2014/main" id="{DD467C42-8209-B740-8419-DBB6A6F7D5EE}"/>
              </a:ext>
            </a:extLst>
          </p:cNvPr>
          <p:cNvSpPr>
            <a:spLocks noGrp="1"/>
          </p:cNvSpPr>
          <p:nvPr>
            <p:ph type="tbl" sz="quarter" idx="19"/>
          </p:nvPr>
        </p:nvSpPr>
        <p:spPr>
          <a:xfrm>
            <a:off x="585787" y="2208362"/>
            <a:ext cx="7617895" cy="3295290"/>
          </a:xfrm>
          <a:prstGeom prst="rect">
            <a:avLst/>
          </a:prstGeom>
        </p:spPr>
        <p:txBody>
          <a:bodyPr/>
          <a:lstStyle/>
          <a:p>
            <a:endParaRPr lang="ru-RU"/>
          </a:p>
        </p:txBody>
      </p:sp>
      <p:sp>
        <p:nvSpPr>
          <p:cNvPr id="21" name="Текст 35">
            <a:extLst>
              <a:ext uri="{FF2B5EF4-FFF2-40B4-BE49-F238E27FC236}">
                <a16:creationId xmlns:a16="http://schemas.microsoft.com/office/drawing/2014/main" id="{B4309850-76EA-224C-A9E2-B6BBDBF99DE2}"/>
              </a:ext>
            </a:extLst>
          </p:cNvPr>
          <p:cNvSpPr>
            <a:spLocks noGrp="1"/>
          </p:cNvSpPr>
          <p:nvPr>
            <p:ph type="body" sz="quarter" idx="12" hasCustomPrompt="1"/>
          </p:nvPr>
        </p:nvSpPr>
        <p:spPr>
          <a:xfrm>
            <a:off x="8686807" y="2208363"/>
            <a:ext cx="2930666" cy="2570672"/>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id="{6809E15B-CD0E-2F47-B500-B457A9CCBB37}"/>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id="{7E0B9771-35DC-D24C-B598-648DE6F8DE6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id="{5B1ACD18-BD14-2B4B-BA0A-46A5167E2C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2367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5060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757A51-BBC2-9047-B199-AE90EB17B4D4}"/>
              </a:ext>
            </a:extLst>
          </p:cNvPr>
          <p:cNvSpPr>
            <a:spLocks noGrp="1"/>
          </p:cNvSpPr>
          <p:nvPr>
            <p:ph type="title"/>
          </p:nvPr>
        </p:nvSpPr>
        <p:spPr>
          <a:xfrm>
            <a:off x="1027967" y="2404670"/>
            <a:ext cx="10161143" cy="1978323"/>
          </a:xfrm>
        </p:spPr>
        <p:txBody>
          <a:bodyPr>
            <a:noAutofit/>
          </a:bodyPr>
          <a:lstStyle/>
          <a:p>
            <a:r>
              <a:rPr lang="ru-RU" sz="4400" dirty="0"/>
              <a:t>“</a:t>
            </a:r>
            <a:r>
              <a:rPr lang="ru-RU" sz="4400" dirty="0" err="1"/>
              <a:t>Agile</a:t>
            </a:r>
            <a:r>
              <a:rPr lang="ru-RU" sz="4400" dirty="0"/>
              <a:t> </a:t>
            </a:r>
            <a:r>
              <a:rPr lang="ru-RU" sz="4400" dirty="0" err="1"/>
              <a:t>with</a:t>
            </a:r>
            <a:r>
              <a:rPr lang="ru-RU" sz="4400" dirty="0"/>
              <a:t> </a:t>
            </a:r>
            <a:r>
              <a:rPr lang="ru-RU" sz="4400" dirty="0" err="1"/>
              <a:t>Trello</a:t>
            </a:r>
            <a:r>
              <a:rPr lang="ru-RU" sz="4400" dirty="0"/>
              <a:t>” для развития навыков работы в команде</a:t>
            </a:r>
            <a:br>
              <a:rPr lang="en-US" sz="3600" dirty="0"/>
            </a:br>
            <a:endParaRPr lang="ru-RU" sz="3600" dirty="0"/>
          </a:p>
        </p:txBody>
      </p:sp>
      <p:sp>
        <p:nvSpPr>
          <p:cNvPr id="3" name="Текст 2">
            <a:extLst>
              <a:ext uri="{FF2B5EF4-FFF2-40B4-BE49-F238E27FC236}">
                <a16:creationId xmlns:a16="http://schemas.microsoft.com/office/drawing/2014/main" id="{268EB560-A246-394A-858C-3B1CFBF03B46}"/>
              </a:ext>
            </a:extLst>
          </p:cNvPr>
          <p:cNvSpPr>
            <a:spLocks noGrp="1"/>
          </p:cNvSpPr>
          <p:nvPr>
            <p:ph type="body" sz="quarter" idx="10"/>
          </p:nvPr>
        </p:nvSpPr>
        <p:spPr/>
        <p:txBody>
          <a:bodyPr anchor="ctr"/>
          <a:lstStyle/>
          <a:p>
            <a:r>
              <a:rPr lang="ru-RU" sz="1200" dirty="0"/>
              <a:t>Санкт-Петербургская школа экономики и менеджмента</a:t>
            </a:r>
          </a:p>
        </p:txBody>
      </p:sp>
      <p:sp>
        <p:nvSpPr>
          <p:cNvPr id="4" name="Текст 3">
            <a:extLst>
              <a:ext uri="{FF2B5EF4-FFF2-40B4-BE49-F238E27FC236}">
                <a16:creationId xmlns:a16="http://schemas.microsoft.com/office/drawing/2014/main" id="{83B3283F-BF0F-3744-BA57-1A19F8F76332}"/>
              </a:ext>
            </a:extLst>
          </p:cNvPr>
          <p:cNvSpPr>
            <a:spLocks noGrp="1"/>
          </p:cNvSpPr>
          <p:nvPr>
            <p:ph type="body" sz="quarter" idx="11"/>
          </p:nvPr>
        </p:nvSpPr>
        <p:spPr/>
        <p:txBody>
          <a:bodyPr anchor="ctr">
            <a:noAutofit/>
          </a:bodyPr>
          <a:lstStyle/>
          <a:p>
            <a:r>
              <a:rPr lang="ru-RU" dirty="0"/>
              <a:t>Департамент менеджмента</a:t>
            </a:r>
            <a:endParaRPr lang="en-US" dirty="0"/>
          </a:p>
        </p:txBody>
      </p:sp>
      <p:sp>
        <p:nvSpPr>
          <p:cNvPr id="5" name="Текст 4">
            <a:extLst>
              <a:ext uri="{FF2B5EF4-FFF2-40B4-BE49-F238E27FC236}">
                <a16:creationId xmlns:a16="http://schemas.microsoft.com/office/drawing/2014/main" id="{CC6432FC-CD29-4D47-A915-D2737E0BEA33}"/>
              </a:ext>
            </a:extLst>
          </p:cNvPr>
          <p:cNvSpPr>
            <a:spLocks noGrp="1"/>
          </p:cNvSpPr>
          <p:nvPr>
            <p:ph type="body" idx="12"/>
          </p:nvPr>
        </p:nvSpPr>
        <p:spPr/>
        <p:txBody>
          <a:bodyPr anchor="ctr">
            <a:noAutofit/>
          </a:bodyPr>
          <a:lstStyle/>
          <a:p>
            <a:r>
              <a:rPr lang="ru-RU" dirty="0"/>
              <a:t>Санкт-Петербург, 2022</a:t>
            </a:r>
          </a:p>
        </p:txBody>
      </p:sp>
      <p:sp>
        <p:nvSpPr>
          <p:cNvPr id="6" name="Текст 5">
            <a:extLst>
              <a:ext uri="{FF2B5EF4-FFF2-40B4-BE49-F238E27FC236}">
                <a16:creationId xmlns:a16="http://schemas.microsoft.com/office/drawing/2014/main" id="{B32B7800-48A3-394E-A464-7BA3AE15CECB}"/>
              </a:ext>
            </a:extLst>
          </p:cNvPr>
          <p:cNvSpPr>
            <a:spLocks noGrp="1"/>
          </p:cNvSpPr>
          <p:nvPr>
            <p:ph type="body" sz="quarter" idx="13"/>
          </p:nvPr>
        </p:nvSpPr>
        <p:spPr>
          <a:xfrm>
            <a:off x="1027967" y="4824914"/>
            <a:ext cx="9976491" cy="652860"/>
          </a:xfrm>
        </p:spPr>
        <p:txBody>
          <a:bodyPr>
            <a:normAutofit/>
          </a:bodyPr>
          <a:lstStyle/>
          <a:p>
            <a:r>
              <a:rPr lang="ru-RU" dirty="0"/>
              <a:t>Мария Сергеевна </a:t>
            </a:r>
            <a:r>
              <a:rPr lang="ru-RU" dirty="0" err="1"/>
              <a:t>Плахотник</a:t>
            </a:r>
            <a:r>
              <a:rPr lang="ru-RU" dirty="0"/>
              <a:t>, </a:t>
            </a:r>
            <a:r>
              <a:rPr lang="en-US" dirty="0"/>
              <a:t>EdD, </a:t>
            </a:r>
            <a:r>
              <a:rPr lang="ru-RU" dirty="0"/>
              <a:t>доцент департамента менеджмента</a:t>
            </a:r>
          </a:p>
          <a:p>
            <a:r>
              <a:rPr lang="ru-RU" dirty="0"/>
              <a:t>Мария Андреевна Малинина, выпускник ОП «Менеджмент и аналитика для бизнеса» (магистратура)</a:t>
            </a:r>
            <a:endParaRPr lang="pt-BR" dirty="0"/>
          </a:p>
        </p:txBody>
      </p:sp>
    </p:spTree>
    <p:extLst>
      <p:ext uri="{BB962C8B-B14F-4D97-AF65-F5344CB8AC3E}">
        <p14:creationId xmlns:p14="http://schemas.microsoft.com/office/powerpoint/2010/main" val="145221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585898" y="1876773"/>
            <a:ext cx="9659380" cy="4428333"/>
          </a:xfrm>
        </p:spPr>
        <p:txBody>
          <a:bodyPr>
            <a:normAutofit/>
          </a:bodyPr>
          <a:lstStyle/>
          <a:p>
            <a:pPr algn="ctr"/>
            <a:r>
              <a:rPr lang="ru-RU" sz="1900" dirty="0"/>
              <a:t>Положительные отзывы студентов:</a:t>
            </a:r>
          </a:p>
          <a:p>
            <a:pPr marL="800100" lvl="1" indent="-342900">
              <a:buFont typeface="Arial" panose="020B0604020202020204" pitchFamily="34" charset="0"/>
              <a:buChar char="•"/>
            </a:pPr>
            <a:r>
              <a:rPr lang="ru-RU" sz="2200" dirty="0"/>
              <a:t>Приобретение навыков командной работы</a:t>
            </a:r>
          </a:p>
          <a:p>
            <a:pPr marL="800100" lvl="1" indent="-342900">
              <a:buFont typeface="Arial" panose="020B0604020202020204" pitchFamily="34" charset="0"/>
              <a:buChar char="•"/>
            </a:pPr>
            <a:r>
              <a:rPr lang="ru-RU" sz="2200" dirty="0"/>
              <a:t>Эффективность четкого разделения ролей и обязанностей</a:t>
            </a:r>
          </a:p>
          <a:p>
            <a:pPr marL="800100" lvl="1" indent="-342900">
              <a:buFont typeface="Arial" panose="020B0604020202020204" pitchFamily="34" charset="0"/>
              <a:buChar char="•"/>
            </a:pPr>
            <a:r>
              <a:rPr lang="ru-RU" sz="2200" dirty="0"/>
              <a:t>Полезность использования спринтов</a:t>
            </a:r>
          </a:p>
          <a:p>
            <a:pPr marL="800100" lvl="1" indent="-342900">
              <a:buFont typeface="Arial" panose="020B0604020202020204" pitchFamily="34" charset="0"/>
              <a:buChar char="•"/>
            </a:pPr>
            <a:r>
              <a:rPr lang="ru-RU" sz="2200" dirty="0"/>
              <a:t>Высокая ценность частого общения с </a:t>
            </a:r>
            <a:r>
              <a:rPr lang="ru-RU" sz="2200" dirty="0" err="1"/>
              <a:t>сокомандниками</a:t>
            </a:r>
            <a:r>
              <a:rPr lang="ru-RU" sz="2200" dirty="0"/>
              <a:t> и владельцем продукта</a:t>
            </a:r>
          </a:p>
          <a:p>
            <a:pPr marL="800100" lvl="1" indent="-342900">
              <a:buFont typeface="Arial" panose="020B0604020202020204" pitchFamily="34" charset="0"/>
              <a:buChar char="•"/>
            </a:pPr>
            <a:r>
              <a:rPr lang="ru-RU" sz="2200" dirty="0"/>
              <a:t>Значимость взаимодействия с реальными компаниями</a:t>
            </a:r>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Итоги проекта</a:t>
            </a:r>
            <a:endParaRPr lang="ru-RU" sz="2300" b="1" dirty="0"/>
          </a:p>
        </p:txBody>
      </p:sp>
    </p:spTree>
    <p:extLst>
      <p:ext uri="{BB962C8B-B14F-4D97-AF65-F5344CB8AC3E}">
        <p14:creationId xmlns:p14="http://schemas.microsoft.com/office/powerpoint/2010/main" val="2436256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632936" y="1876774"/>
            <a:ext cx="9648984" cy="4548290"/>
          </a:xfrm>
        </p:spPr>
        <p:txBody>
          <a:bodyPr>
            <a:normAutofit/>
          </a:bodyPr>
          <a:lstStyle/>
          <a:p>
            <a:r>
              <a:rPr lang="ru-RU" sz="2000" b="1" dirty="0"/>
              <a:t>Дисциплина «Менеджмент» </a:t>
            </a:r>
            <a:r>
              <a:rPr lang="ru-RU" sz="2000" dirty="0"/>
              <a:t>(на английском языке)</a:t>
            </a:r>
            <a:r>
              <a:rPr lang="ru-RU" sz="2000" b="1" dirty="0"/>
              <a:t>:</a:t>
            </a:r>
          </a:p>
          <a:p>
            <a:pPr marL="285750" indent="-285750">
              <a:buFont typeface="Arial" panose="020B0604020202020204" pitchFamily="34" charset="0"/>
              <a:buChar char="•"/>
            </a:pPr>
            <a:r>
              <a:rPr lang="ru-RU" sz="1800" dirty="0"/>
              <a:t>ОП «Международный бизнес и менеджмент» (обязательный предмет): 1 курс (218 студентов);</a:t>
            </a:r>
          </a:p>
          <a:p>
            <a:pPr marL="285750" indent="-285750">
              <a:buFont typeface="Arial" panose="020B0604020202020204" pitchFamily="34" charset="0"/>
              <a:buChar char="•"/>
            </a:pPr>
            <a:r>
              <a:rPr lang="ru-RU" sz="1800" dirty="0"/>
              <a:t>ОП «Экономика» (предмет по выбору): 1 курс (60 студентов).</a:t>
            </a:r>
          </a:p>
          <a:p>
            <a:r>
              <a:rPr lang="ru-RU" sz="2000" b="1" dirty="0"/>
              <a:t>Цель: </a:t>
            </a:r>
            <a:r>
              <a:rPr lang="ru-RU" sz="1800" dirty="0"/>
              <a:t>развитие навыков работы в команде в процессе решения конкретной и актуальной бизнес-задачи с использованием современного подхода </a:t>
            </a:r>
            <a:r>
              <a:rPr lang="ru-RU" sz="1800" dirty="0" err="1"/>
              <a:t>Agile</a:t>
            </a:r>
            <a:r>
              <a:rPr lang="ru-RU" sz="1800" dirty="0"/>
              <a:t> у студентов.</a:t>
            </a:r>
          </a:p>
          <a:p>
            <a:r>
              <a:rPr lang="ru-RU" sz="2000" b="1" dirty="0"/>
              <a:t>Техническая база:</a:t>
            </a:r>
          </a:p>
          <a:p>
            <a:pPr marL="285750" indent="-285750">
              <a:buFont typeface="Arial" panose="020B0604020202020204" pitchFamily="34" charset="0"/>
              <a:buChar char="•"/>
            </a:pPr>
            <a:r>
              <a:rPr lang="ru-RU" sz="1800" dirty="0"/>
              <a:t>Платформа </a:t>
            </a:r>
            <a:r>
              <a:rPr lang="en-US" sz="1800" dirty="0"/>
              <a:t>Trello (</a:t>
            </a:r>
            <a:r>
              <a:rPr lang="ru-RU" sz="1800" dirty="0"/>
              <a:t>бесплатная): сайт и мобильное приложение;</a:t>
            </a:r>
          </a:p>
          <a:p>
            <a:pPr marL="742950" lvl="1" indent="-285750">
              <a:buFont typeface="Arial" panose="020B0604020202020204" pitchFamily="34" charset="0"/>
              <a:buChar char="•"/>
            </a:pPr>
            <a:r>
              <a:rPr lang="ru-RU" sz="1600" dirty="0"/>
              <a:t>Аналоги: </a:t>
            </a:r>
            <a:r>
              <a:rPr lang="en-US" sz="1600" dirty="0" err="1"/>
              <a:t>Kaiten</a:t>
            </a:r>
            <a:r>
              <a:rPr lang="en-US" sz="1600" dirty="0"/>
              <a:t> </a:t>
            </a:r>
            <a:r>
              <a:rPr lang="ru-RU" sz="1600" dirty="0"/>
              <a:t>(бесплатно)</a:t>
            </a:r>
            <a:r>
              <a:rPr lang="en-US" sz="1600" dirty="0"/>
              <a:t>, </a:t>
            </a:r>
            <a:r>
              <a:rPr lang="ru-RU" sz="1600" dirty="0"/>
              <a:t>Битрикс24 (бесплатно), </a:t>
            </a:r>
            <a:r>
              <a:rPr lang="en-US" sz="1600" dirty="0" err="1"/>
              <a:t>Flowly</a:t>
            </a:r>
            <a:r>
              <a:rPr lang="en-US" sz="1600" dirty="0"/>
              <a:t> (</a:t>
            </a:r>
            <a:r>
              <a:rPr lang="ru-RU" sz="1600" dirty="0"/>
              <a:t>бесплатно), </a:t>
            </a:r>
            <a:r>
              <a:rPr lang="en-US" sz="1600" dirty="0" err="1"/>
              <a:t>OkoCRM</a:t>
            </a:r>
            <a:r>
              <a:rPr lang="en-US" sz="1600" dirty="0"/>
              <a:t> (</a:t>
            </a:r>
            <a:r>
              <a:rPr lang="ru-RU" sz="1600" dirty="0"/>
              <a:t>платно);</a:t>
            </a:r>
          </a:p>
          <a:p>
            <a:pPr marL="285750" indent="-285750">
              <a:buFont typeface="Arial" panose="020B0604020202020204" pitchFamily="34" charset="0"/>
              <a:buChar char="•"/>
            </a:pPr>
            <a:r>
              <a:rPr lang="ru-RU" sz="1800" dirty="0"/>
              <a:t>Интернет;</a:t>
            </a:r>
          </a:p>
          <a:p>
            <a:pPr marL="285750" indent="-285750">
              <a:buFont typeface="Arial" panose="020B0604020202020204" pitchFamily="34" charset="0"/>
              <a:buChar char="•"/>
            </a:pPr>
            <a:r>
              <a:rPr lang="en-US" sz="1800" dirty="0"/>
              <a:t>MS Word, Excel, PowerPoint</a:t>
            </a:r>
            <a:r>
              <a:rPr lang="ru-RU" sz="1800" dirty="0"/>
              <a:t>;</a:t>
            </a:r>
            <a:endParaRPr lang="en-US" sz="1800" dirty="0"/>
          </a:p>
          <a:p>
            <a:pPr marL="285750" indent="-285750">
              <a:buFont typeface="Arial" panose="020B0604020202020204" pitchFamily="34" charset="0"/>
              <a:buChar char="•"/>
            </a:pPr>
            <a:r>
              <a:rPr lang="ru-RU" sz="1800" dirty="0"/>
              <a:t>Разработанные учебные материалы.</a:t>
            </a:r>
          </a:p>
          <a:p>
            <a:endParaRPr lang="ru-RU" sz="1600" dirty="0"/>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9" y="1263435"/>
            <a:ext cx="4855600"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О проекте</a:t>
            </a:r>
            <a:endParaRPr lang="ru-RU" sz="2300" b="1" dirty="0"/>
          </a:p>
        </p:txBody>
      </p:sp>
    </p:spTree>
    <p:extLst>
      <p:ext uri="{BB962C8B-B14F-4D97-AF65-F5344CB8AC3E}">
        <p14:creationId xmlns:p14="http://schemas.microsoft.com/office/powerpoint/2010/main" val="101629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632936" y="1876774"/>
            <a:ext cx="9659380" cy="4548290"/>
          </a:xfrm>
        </p:spPr>
        <p:txBody>
          <a:bodyPr>
            <a:normAutofit/>
          </a:bodyPr>
          <a:lstStyle/>
          <a:p>
            <a:pPr marL="228600" lvl="0" indent="-228600">
              <a:buFont typeface="+mj-lt"/>
              <a:buAutoNum type="arabicPeriod"/>
            </a:pPr>
            <a:r>
              <a:rPr lang="en-US" sz="1800" dirty="0"/>
              <a:t>Agile</a:t>
            </a:r>
            <a:r>
              <a:rPr lang="ru-RU" sz="1800" dirty="0"/>
              <a:t> – крайне эффективный методов управления проектной работой, популярный в разных сферах деятельности в России и за рубежом;</a:t>
            </a:r>
          </a:p>
          <a:p>
            <a:pPr marL="228600" lvl="0" indent="-228600">
              <a:buFont typeface="+mj-lt"/>
              <a:buAutoNum type="arabicPeriod"/>
            </a:pPr>
            <a:r>
              <a:rPr lang="ru-RU" sz="1800" dirty="0"/>
              <a:t>Цель дисциплины «Менеджмент» – изучение современных подходов к управлению организациями и командами;</a:t>
            </a:r>
          </a:p>
          <a:p>
            <a:pPr marL="228600" lvl="0" indent="-228600">
              <a:buFont typeface="+mj-lt"/>
              <a:buAutoNum type="arabicPeriod"/>
            </a:pPr>
            <a:r>
              <a:rPr lang="ru-RU" sz="1800" dirty="0"/>
              <a:t>Дисциплина «Менеджмент» предусматривает применение полученных знаний в прикладных задачах, сближая учебный опыт студентов с опытом работы в реальных компаниях;</a:t>
            </a:r>
          </a:p>
          <a:p>
            <a:pPr marL="228600" lvl="0" indent="-228600">
              <a:buFont typeface="+mj-lt"/>
              <a:buAutoNum type="arabicPeriod"/>
            </a:pPr>
            <a:r>
              <a:rPr lang="ru-RU" sz="1800" dirty="0"/>
              <a:t>Задача дисциплины «Менеджмент» – развитие навыков работы в команде, которые являются ключевой составляющей профессии менеджера;</a:t>
            </a:r>
          </a:p>
          <a:p>
            <a:pPr marL="228600" lvl="0" indent="-228600">
              <a:buFont typeface="+mj-lt"/>
              <a:buAutoNum type="arabicPeriod"/>
            </a:pPr>
            <a:r>
              <a:rPr lang="ru-RU" sz="1800" dirty="0"/>
              <a:t>Проект помогает развить большой спектр знаний, умений и навыков, заложенных в задачах дисциплины и указанных в </a:t>
            </a:r>
            <a:r>
              <a:rPr lang="ru-RU" sz="1800" dirty="0" err="1"/>
              <a:t>ПУДе</a:t>
            </a:r>
            <a:r>
              <a:rPr lang="ru-RU" sz="1800" dirty="0"/>
              <a:t> (например, понять и объяснить влияние контекста на бизнес-практики). </a:t>
            </a:r>
          </a:p>
          <a:p>
            <a:endParaRPr lang="ru-RU" sz="1800" dirty="0"/>
          </a:p>
          <a:p>
            <a:endParaRPr lang="ru-RU" sz="1600" dirty="0"/>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Актуальность проекта</a:t>
            </a:r>
            <a:endParaRPr lang="ru-RU" sz="2300" b="1" dirty="0"/>
          </a:p>
        </p:txBody>
      </p:sp>
    </p:spTree>
    <p:extLst>
      <p:ext uri="{BB962C8B-B14F-4D97-AF65-F5344CB8AC3E}">
        <p14:creationId xmlns:p14="http://schemas.microsoft.com/office/powerpoint/2010/main" val="160241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632936" y="1876774"/>
            <a:ext cx="9659380" cy="4548290"/>
          </a:xfrm>
        </p:spPr>
        <p:txBody>
          <a:bodyPr>
            <a:normAutofit/>
          </a:bodyPr>
          <a:lstStyle/>
          <a:p>
            <a:pPr marL="228600" lvl="0" indent="-228600">
              <a:buFont typeface="+mj-lt"/>
              <a:buAutoNum type="arabicPeriod"/>
            </a:pPr>
            <a:r>
              <a:rPr lang="ru-RU" sz="1800" dirty="0"/>
              <a:t>Занимает 4 недели, что позволяет его реализацию в рамках дисциплин, рассчитанных на разное количество модулей или часов;</a:t>
            </a:r>
          </a:p>
          <a:p>
            <a:pPr marL="228600" lvl="0" indent="-228600">
              <a:buFont typeface="+mj-lt"/>
              <a:buAutoNum type="arabicPeriod"/>
            </a:pPr>
            <a:r>
              <a:rPr lang="ru-RU" sz="1800" dirty="0"/>
              <a:t>Может быть использован в формате онлайн, </a:t>
            </a:r>
            <a:r>
              <a:rPr lang="ru-RU" sz="1800" dirty="0" err="1"/>
              <a:t>оффлайн</a:t>
            </a:r>
            <a:r>
              <a:rPr lang="ru-RU" sz="1800" dirty="0"/>
              <a:t> и смешанном;</a:t>
            </a:r>
          </a:p>
          <a:p>
            <a:pPr marL="228600" lvl="0" indent="-228600">
              <a:buFont typeface="+mj-lt"/>
              <a:buAutoNum type="arabicPeriod"/>
            </a:pPr>
            <a:r>
              <a:rPr lang="ru-RU" sz="1800" dirty="0"/>
              <a:t>Стимулирует самостоятельность и самоуправление в командах и, соответственно, опирается на постоянное взаимодействие членов команды друг с другом;</a:t>
            </a:r>
          </a:p>
          <a:p>
            <a:pPr marL="228600" lvl="0" indent="-228600">
              <a:buFont typeface="+mj-lt"/>
              <a:buAutoNum type="arabicPeriod"/>
            </a:pPr>
            <a:r>
              <a:rPr lang="ru-RU" sz="1800" dirty="0"/>
              <a:t>Может быть легко адаптирован к использованию в других дисциплинах путем изменения ставящейся перед студентами задачи (продукта) при полном сохранении организации преподавания;</a:t>
            </a:r>
          </a:p>
          <a:p>
            <a:pPr marL="228600" lvl="0" indent="-228600">
              <a:buFont typeface="+mj-lt"/>
              <a:buAutoNum type="arabicPeriod"/>
            </a:pPr>
            <a:r>
              <a:rPr lang="ru-RU" sz="1800" dirty="0"/>
              <a:t>Основан на применении современных цифровых инструментов (платформа </a:t>
            </a:r>
            <a:r>
              <a:rPr lang="en-US" sz="1800" dirty="0"/>
              <a:t>Trello</a:t>
            </a:r>
            <a:r>
              <a:rPr lang="ru-RU" sz="1800" dirty="0"/>
              <a:t>), что позволяет максимально «погрузиться» в работу в команде, делая обучающий процесс более эффективным и увлекательным.</a:t>
            </a:r>
          </a:p>
          <a:p>
            <a:endParaRPr lang="ru-RU" sz="1800" dirty="0"/>
          </a:p>
          <a:p>
            <a:endParaRPr lang="ru-RU" sz="1600" dirty="0"/>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Преимущества проекта</a:t>
            </a:r>
            <a:endParaRPr lang="ru-RU" sz="2300" b="1" dirty="0"/>
          </a:p>
        </p:txBody>
      </p:sp>
    </p:spTree>
    <p:extLst>
      <p:ext uri="{BB962C8B-B14F-4D97-AF65-F5344CB8AC3E}">
        <p14:creationId xmlns:p14="http://schemas.microsoft.com/office/powerpoint/2010/main" val="178974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632936" y="1876774"/>
            <a:ext cx="9659380" cy="3265364"/>
          </a:xfrm>
        </p:spPr>
        <p:txBody>
          <a:bodyPr>
            <a:normAutofit fontScale="92500" lnSpcReduction="10000"/>
          </a:bodyPr>
          <a:lstStyle/>
          <a:p>
            <a:r>
              <a:rPr lang="ru-RU" sz="1800" b="1" dirty="0"/>
              <a:t>Участники проекта:</a:t>
            </a:r>
          </a:p>
          <a:p>
            <a:pPr marL="285750" indent="-285750">
              <a:buFont typeface="Arial" panose="020B0604020202020204" pitchFamily="34" charset="0"/>
              <a:buChar char="•"/>
            </a:pPr>
            <a:r>
              <a:rPr lang="ru-RU" sz="1800" dirty="0"/>
              <a:t>Клиент – преподаватель или представитель организации, который ставит задачу перед командами на кратком общем собрании и даёт обратную связь во время отчета</a:t>
            </a:r>
          </a:p>
          <a:p>
            <a:pPr marL="285750" indent="-285750">
              <a:buFont typeface="Arial" panose="020B0604020202020204" pitchFamily="34" charset="0"/>
              <a:buChar char="•"/>
            </a:pPr>
            <a:r>
              <a:rPr lang="ru-RU" sz="1800" dirty="0"/>
              <a:t>Владелец продукта – учебный ассистент, студент магистратуры, выпускник или представитель бизнеса, который разрабатывает необходимые материалы по проекту, общий единый план работы и сроки для команд, регулярно даёт командам обратную связь по ходу работы и во время отчета</a:t>
            </a:r>
          </a:p>
          <a:p>
            <a:r>
              <a:rPr lang="ru-RU" sz="1800" b="1" dirty="0"/>
              <a:t>Результат проекта:</a:t>
            </a:r>
          </a:p>
          <a:p>
            <a:pPr marL="285750" indent="-285750">
              <a:buFont typeface="Arial" panose="020B0604020202020204" pitchFamily="34" charset="0"/>
              <a:buChar char="•"/>
            </a:pPr>
            <a:r>
              <a:rPr lang="ru-RU" sz="1800" dirty="0"/>
              <a:t>Задача – любое задание, которое могло бы быть интересно и полезно студентам и максимально приближенно к рабочему заданию в реальной организации</a:t>
            </a:r>
          </a:p>
          <a:p>
            <a:pPr marL="285750" indent="-285750">
              <a:buFont typeface="Arial" panose="020B0604020202020204" pitchFamily="34" charset="0"/>
              <a:buChar char="•"/>
            </a:pPr>
            <a:r>
              <a:rPr lang="ru-RU" sz="1800" dirty="0"/>
              <a:t>Продукт — это результат выполнения задачи</a:t>
            </a:r>
          </a:p>
          <a:p>
            <a:pPr marL="285750" indent="-285750">
              <a:buFont typeface="Arial" panose="020B0604020202020204" pitchFamily="34" charset="0"/>
              <a:buChar char="•"/>
            </a:pPr>
            <a:endParaRPr lang="ru-RU" sz="1800" dirty="0"/>
          </a:p>
          <a:p>
            <a:endParaRPr lang="ru-RU" sz="1600" dirty="0"/>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Организация преподавания: основная терминология</a:t>
            </a:r>
            <a:endParaRPr lang="ru-RU" sz="2300" b="1" dirty="0"/>
          </a:p>
        </p:txBody>
      </p:sp>
      <p:sp>
        <p:nvSpPr>
          <p:cNvPr id="7" name="Текст 4"/>
          <p:cNvSpPr>
            <a:spLocks noGrp="1"/>
          </p:cNvSpPr>
          <p:nvPr>
            <p:ph type="body" sz="quarter" idx="12"/>
          </p:nvPr>
        </p:nvSpPr>
        <p:spPr>
          <a:xfrm>
            <a:off x="3669824" y="5895291"/>
            <a:ext cx="3862490" cy="691287"/>
          </a:xfrm>
        </p:spPr>
        <p:txBody>
          <a:bodyPr>
            <a:noAutofit/>
          </a:bodyPr>
          <a:lstStyle/>
          <a:p>
            <a:pPr algn="ctr"/>
            <a:r>
              <a:rPr lang="en-US" sz="2000" dirty="0"/>
              <a:t>Agile-</a:t>
            </a:r>
            <a:r>
              <a:rPr lang="ru-RU" sz="2000" dirty="0"/>
              <a:t>подход под названием</a:t>
            </a:r>
            <a:r>
              <a:rPr lang="en-US" sz="2000" dirty="0"/>
              <a:t> </a:t>
            </a:r>
            <a:r>
              <a:rPr lang="en-US" sz="2000" dirty="0" err="1"/>
              <a:t>Scurm</a:t>
            </a:r>
            <a:endParaRPr lang="en-US" sz="2000" dirty="0"/>
          </a:p>
        </p:txBody>
      </p:sp>
      <p:sp>
        <p:nvSpPr>
          <p:cNvPr id="8" name="Левая фигурная скобка 7"/>
          <p:cNvSpPr/>
          <p:nvPr/>
        </p:nvSpPr>
        <p:spPr>
          <a:xfrm rot="16200000" flipV="1">
            <a:off x="5223937" y="2269148"/>
            <a:ext cx="477377" cy="6223358"/>
          </a:xfrm>
          <a:prstGeom prst="leftBrace">
            <a:avLst>
              <a:gd name="adj1" fmla="val 50858"/>
              <a:gd name="adj2" fmla="val 50000"/>
            </a:avLst>
          </a:prstGeom>
          <a:ln w="28575">
            <a:solidFill>
              <a:srgbClr val="7DA0D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ru-RU">
              <a:solidFill>
                <a:srgbClr val="7DA0D3"/>
              </a:solidFill>
            </a:endParaRPr>
          </a:p>
        </p:txBody>
      </p:sp>
    </p:spTree>
    <p:extLst>
      <p:ext uri="{BB962C8B-B14F-4D97-AF65-F5344CB8AC3E}">
        <p14:creationId xmlns:p14="http://schemas.microsoft.com/office/powerpoint/2010/main" val="1913186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632936" y="1876773"/>
            <a:ext cx="9659380" cy="4428333"/>
          </a:xfrm>
        </p:spPr>
        <p:txBody>
          <a:bodyPr>
            <a:normAutofit/>
          </a:bodyPr>
          <a:lstStyle/>
          <a:p>
            <a:pPr marL="285750" indent="-285750">
              <a:buFont typeface="Arial" panose="020B0604020202020204" pitchFamily="34" charset="0"/>
              <a:buChar char="•"/>
            </a:pPr>
            <a:r>
              <a:rPr lang="ru-RU" sz="1800" dirty="0"/>
              <a:t>Все команды получают одинаковое задание и одного владельца продукта:</a:t>
            </a:r>
          </a:p>
          <a:p>
            <a:pPr marL="742950" lvl="1" indent="-285750">
              <a:buFont typeface="Arial" panose="020B0604020202020204" pitchFamily="34" charset="0"/>
              <a:buChar char="•"/>
            </a:pPr>
            <a:r>
              <a:rPr lang="ru-RU" sz="1600" dirty="0"/>
              <a:t>для контроля глубины проработки и соблюдения требований заказчика;</a:t>
            </a:r>
          </a:p>
          <a:p>
            <a:pPr marL="742950" lvl="1" indent="-285750">
              <a:buFont typeface="Arial" panose="020B0604020202020204" pitchFamily="34" charset="0"/>
              <a:buChar char="•"/>
            </a:pPr>
            <a:r>
              <a:rPr lang="ru-RU" sz="1600" dirty="0"/>
              <a:t>позволяет студентам обсудить свои успехи и сложности в процессе работы над проектом и сравнить свой продукт с результатами других команд;</a:t>
            </a:r>
          </a:p>
          <a:p>
            <a:pPr marL="285750" indent="-285750">
              <a:buFont typeface="Arial" panose="020B0604020202020204" pitchFamily="34" charset="0"/>
              <a:buChar char="•"/>
            </a:pPr>
            <a:r>
              <a:rPr lang="ru-RU" sz="1800" dirty="0"/>
              <a:t>Проект выполняется в командах, состоящих их 4-6 человек, каждый выполняет определённые роли на всём протяжении проекта: </a:t>
            </a:r>
          </a:p>
          <a:p>
            <a:pPr marL="742950" lvl="1" indent="-285750">
              <a:buFont typeface="Arial" panose="020B0604020202020204" pitchFamily="34" charset="0"/>
              <a:buChar char="•"/>
            </a:pPr>
            <a:r>
              <a:rPr lang="ru-RU" sz="1600" dirty="0"/>
              <a:t>лидер (</a:t>
            </a:r>
            <a:r>
              <a:rPr lang="ru-RU" sz="1600" dirty="0" err="1"/>
              <a:t>scrum</a:t>
            </a:r>
            <a:r>
              <a:rPr lang="ru-RU" sz="1600" dirty="0"/>
              <a:t> </a:t>
            </a:r>
            <a:r>
              <a:rPr lang="ru-RU" sz="1600" dirty="0" err="1"/>
              <a:t>master</a:t>
            </a:r>
            <a:r>
              <a:rPr lang="ru-RU" sz="1600" dirty="0"/>
              <a:t>);</a:t>
            </a:r>
          </a:p>
          <a:p>
            <a:pPr marL="742950" lvl="1" indent="-285750">
              <a:buFont typeface="Arial" panose="020B0604020202020204" pitchFamily="34" charset="0"/>
              <a:buChar char="•"/>
            </a:pPr>
            <a:r>
              <a:rPr lang="ru-RU" sz="1600" dirty="0"/>
              <a:t>менеджер по связям;</a:t>
            </a:r>
          </a:p>
          <a:p>
            <a:pPr marL="742950" lvl="1" indent="-285750">
              <a:buFont typeface="Arial" panose="020B0604020202020204" pitchFamily="34" charset="0"/>
              <a:buChar char="•"/>
            </a:pPr>
            <a:r>
              <a:rPr lang="ru-RU" sz="1600" dirty="0"/>
              <a:t>эксперт по организационным изменениям;</a:t>
            </a:r>
          </a:p>
          <a:p>
            <a:pPr marL="742950" lvl="1" indent="-285750">
              <a:buFont typeface="Arial" panose="020B0604020202020204" pitchFamily="34" charset="0"/>
              <a:buChar char="•"/>
            </a:pPr>
            <a:r>
              <a:rPr lang="ru-RU" sz="1600" dirty="0"/>
              <a:t>эксперт по развитию индустрии;</a:t>
            </a:r>
          </a:p>
          <a:p>
            <a:pPr marL="742950" lvl="1" indent="-285750">
              <a:buFont typeface="Arial" panose="020B0604020202020204" pitchFamily="34" charset="0"/>
              <a:buChar char="•"/>
            </a:pPr>
            <a:r>
              <a:rPr lang="ru-RU" sz="1600" dirty="0"/>
              <a:t>специалист по коммуникациям.</a:t>
            </a:r>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Организация преподавания: главные характеристики</a:t>
            </a:r>
            <a:endParaRPr lang="ru-RU" sz="2300" b="1" dirty="0"/>
          </a:p>
        </p:txBody>
      </p:sp>
    </p:spTree>
    <p:extLst>
      <p:ext uri="{BB962C8B-B14F-4D97-AF65-F5344CB8AC3E}">
        <p14:creationId xmlns:p14="http://schemas.microsoft.com/office/powerpoint/2010/main" val="104596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Основные элементы проекта</a:t>
            </a:r>
            <a:endParaRPr lang="ru-RU" sz="2300" b="1" dirty="0"/>
          </a:p>
        </p:txBody>
      </p:sp>
      <p:graphicFrame>
        <p:nvGraphicFramePr>
          <p:cNvPr id="4" name="Таблица 3"/>
          <p:cNvGraphicFramePr>
            <a:graphicFrameLocks noGrp="1"/>
          </p:cNvGraphicFramePr>
          <p:nvPr>
            <p:extLst>
              <p:ext uri="{D42A27DB-BD31-4B8C-83A1-F6EECF244321}">
                <p14:modId xmlns:p14="http://schemas.microsoft.com/office/powerpoint/2010/main" val="737863532"/>
              </p:ext>
            </p:extLst>
          </p:nvPr>
        </p:nvGraphicFramePr>
        <p:xfrm>
          <a:off x="585898" y="1793019"/>
          <a:ext cx="10833469" cy="4831504"/>
        </p:xfrm>
        <a:graphic>
          <a:graphicData uri="http://schemas.openxmlformats.org/drawingml/2006/table">
            <a:tbl>
              <a:tblPr firstRow="1" firstCol="1" bandRow="1">
                <a:tableStyleId>{9D7B26C5-4107-4FEC-AEDC-1716B250A1EF}</a:tableStyleId>
              </a:tblPr>
              <a:tblGrid>
                <a:gridCol w="2953318">
                  <a:extLst>
                    <a:ext uri="{9D8B030D-6E8A-4147-A177-3AD203B41FA5}">
                      <a16:colId xmlns:a16="http://schemas.microsoft.com/office/drawing/2014/main" val="1278536834"/>
                    </a:ext>
                  </a:extLst>
                </a:gridCol>
                <a:gridCol w="3942395">
                  <a:extLst>
                    <a:ext uri="{9D8B030D-6E8A-4147-A177-3AD203B41FA5}">
                      <a16:colId xmlns:a16="http://schemas.microsoft.com/office/drawing/2014/main" val="2561659043"/>
                    </a:ext>
                  </a:extLst>
                </a:gridCol>
                <a:gridCol w="3937756">
                  <a:extLst>
                    <a:ext uri="{9D8B030D-6E8A-4147-A177-3AD203B41FA5}">
                      <a16:colId xmlns:a16="http://schemas.microsoft.com/office/drawing/2014/main" val="2968436395"/>
                    </a:ext>
                  </a:extLst>
                </a:gridCol>
              </a:tblGrid>
              <a:tr h="266223">
                <a:tc>
                  <a:txBody>
                    <a:bodyPr/>
                    <a:lstStyle/>
                    <a:p>
                      <a:pPr algn="ctr">
                        <a:lnSpc>
                          <a:spcPct val="115000"/>
                        </a:lnSpc>
                        <a:spcAft>
                          <a:spcPts val="0"/>
                        </a:spcAft>
                      </a:pPr>
                      <a:r>
                        <a:rPr lang="ru-RU" sz="1600" dirty="0">
                          <a:effectLst/>
                        </a:rPr>
                        <a:t>Элемент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gn="ctr">
                        <a:lnSpc>
                          <a:spcPct val="115000"/>
                        </a:lnSpc>
                        <a:spcAft>
                          <a:spcPts val="0"/>
                        </a:spcAft>
                      </a:pPr>
                      <a:r>
                        <a:rPr lang="ru-RU" sz="1600" dirty="0">
                          <a:effectLst/>
                        </a:rPr>
                        <a:t>Спринт 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gn="ctr">
                        <a:lnSpc>
                          <a:spcPct val="115000"/>
                        </a:lnSpc>
                        <a:spcAft>
                          <a:spcPts val="0"/>
                        </a:spcAft>
                      </a:pPr>
                      <a:r>
                        <a:rPr lang="ru-RU" sz="1600" dirty="0">
                          <a:effectLst/>
                        </a:rPr>
                        <a:t>Спринт 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2231492321"/>
                  </a:ext>
                </a:extLst>
              </a:tr>
              <a:tr h="590158">
                <a:tc>
                  <a:txBody>
                    <a:bodyPr/>
                    <a:lstStyle/>
                    <a:p>
                      <a:pPr>
                        <a:lnSpc>
                          <a:spcPct val="115000"/>
                        </a:lnSpc>
                        <a:spcAft>
                          <a:spcPts val="0"/>
                        </a:spcAft>
                      </a:pPr>
                      <a:r>
                        <a:rPr lang="ru-RU" sz="1600" dirty="0">
                          <a:effectLst/>
                        </a:rPr>
                        <a:t>Цель проекта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a:effectLst/>
                        </a:rPr>
                        <a:t>Сбор и анализ первичных и вторичных данных для изучения заданной задачи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a:effectLst/>
                        </a:rPr>
                        <a:t>Разработка пакета предложений для решения заданной задачи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644149224"/>
                  </a:ext>
                </a:extLst>
              </a:tr>
              <a:tr h="1377034">
                <a:tc>
                  <a:txBody>
                    <a:bodyPr/>
                    <a:lstStyle/>
                    <a:p>
                      <a:pPr>
                        <a:lnSpc>
                          <a:spcPct val="115000"/>
                        </a:lnSpc>
                        <a:spcAft>
                          <a:spcPts val="0"/>
                        </a:spcAft>
                      </a:pPr>
                      <a:r>
                        <a:rPr lang="ru-RU" sz="1600" dirty="0">
                          <a:effectLst/>
                        </a:rPr>
                        <a:t>Задачи дисциплины (из </a:t>
                      </a:r>
                      <a:r>
                        <a:rPr lang="ru-RU" sz="1600" dirty="0" err="1">
                          <a:effectLst/>
                        </a:rPr>
                        <a:t>ПУДа</a:t>
                      </a:r>
                      <a:r>
                        <a:rPr lang="ru-RU" sz="1600" dirty="0">
                          <a:effectLst/>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dirty="0">
                          <a:effectLst/>
                        </a:rPr>
                        <a:t>Понять и объяснить влияние контекста на бизнес-практики;</a:t>
                      </a:r>
                      <a:endParaRPr lang="ru-RU" sz="1400" dirty="0">
                        <a:effectLst/>
                      </a:endParaRPr>
                    </a:p>
                    <a:p>
                      <a:pPr>
                        <a:lnSpc>
                          <a:spcPct val="115000"/>
                        </a:lnSpc>
                        <a:spcAft>
                          <a:spcPts val="0"/>
                        </a:spcAft>
                      </a:pPr>
                      <a:r>
                        <a:rPr lang="ru-RU" sz="1600" dirty="0">
                          <a:effectLst/>
                        </a:rPr>
                        <a:t>Определить способы и сложности внедрения инноваций и организационных изменений.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a:effectLst/>
                        </a:rPr>
                        <a:t>Определить сильные и слабые стороны решений и практик организации;</a:t>
                      </a:r>
                      <a:endParaRPr lang="ru-RU" sz="1400">
                        <a:effectLst/>
                      </a:endParaRPr>
                    </a:p>
                    <a:p>
                      <a:pPr>
                        <a:lnSpc>
                          <a:spcPct val="115000"/>
                        </a:lnSpc>
                        <a:spcAft>
                          <a:spcPts val="0"/>
                        </a:spcAft>
                      </a:pPr>
                      <a:r>
                        <a:rPr lang="ru-RU" sz="1600">
                          <a:effectLst/>
                        </a:rPr>
                        <a:t>Определить цели, задачи, и бизнес-стратегию на основе анализа контекста и организации.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4004635401"/>
                  </a:ext>
                </a:extLst>
              </a:tr>
              <a:tr h="266223">
                <a:tc>
                  <a:txBody>
                    <a:bodyPr/>
                    <a:lstStyle/>
                    <a:p>
                      <a:pPr>
                        <a:lnSpc>
                          <a:spcPct val="115000"/>
                        </a:lnSpc>
                        <a:spcAft>
                          <a:spcPts val="0"/>
                        </a:spcAft>
                      </a:pPr>
                      <a:r>
                        <a:rPr lang="ru-RU" sz="1600">
                          <a:effectLst/>
                        </a:rPr>
                        <a:t>Продолжительность</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dirty="0">
                          <a:effectLst/>
                        </a:rPr>
                        <a:t>10 дней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a:effectLst/>
                        </a:rPr>
                        <a:t>10 дней</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112927015"/>
                  </a:ext>
                </a:extLst>
              </a:tr>
              <a:tr h="798669">
                <a:tc>
                  <a:txBody>
                    <a:bodyPr/>
                    <a:lstStyle/>
                    <a:p>
                      <a:pPr>
                        <a:lnSpc>
                          <a:spcPct val="115000"/>
                        </a:lnSpc>
                        <a:spcAft>
                          <a:spcPts val="0"/>
                        </a:spcAft>
                      </a:pPr>
                      <a:r>
                        <a:rPr lang="ru-RU" sz="1600">
                          <a:effectLst/>
                        </a:rPr>
                        <a:t>Обязательные встречи в команде</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dirty="0">
                          <a:effectLst/>
                        </a:rPr>
                        <a:t>1 спринт-планирование</a:t>
                      </a:r>
                      <a:endParaRPr lang="ru-RU" sz="1400" dirty="0">
                        <a:effectLst/>
                      </a:endParaRPr>
                    </a:p>
                    <a:p>
                      <a:pPr>
                        <a:lnSpc>
                          <a:spcPct val="115000"/>
                        </a:lnSpc>
                        <a:spcAft>
                          <a:spcPts val="0"/>
                        </a:spcAft>
                      </a:pPr>
                      <a:r>
                        <a:rPr lang="ru-RU" sz="1600" dirty="0">
                          <a:effectLst/>
                        </a:rPr>
                        <a:t>4-10 «</a:t>
                      </a:r>
                      <a:r>
                        <a:rPr lang="ru-RU" sz="1600" dirty="0" err="1">
                          <a:effectLst/>
                        </a:rPr>
                        <a:t>stand-ups</a:t>
                      </a:r>
                      <a:r>
                        <a:rPr lang="ru-RU" sz="1600" dirty="0">
                          <a:effectLst/>
                        </a:rPr>
                        <a:t>» (5-10 минут)</a:t>
                      </a:r>
                      <a:endParaRPr lang="ru-RU" sz="1400" dirty="0">
                        <a:effectLst/>
                      </a:endParaRPr>
                    </a:p>
                    <a:p>
                      <a:pPr>
                        <a:lnSpc>
                          <a:spcPct val="115000"/>
                        </a:lnSpc>
                        <a:spcAft>
                          <a:spcPts val="0"/>
                        </a:spcAft>
                      </a:pPr>
                      <a:r>
                        <a:rPr lang="ru-RU" sz="1600" dirty="0">
                          <a:effectLst/>
                        </a:rPr>
                        <a:t>1 спринт-итоги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dirty="0">
                          <a:effectLst/>
                        </a:rPr>
                        <a:t>1 спринт-планирование</a:t>
                      </a:r>
                      <a:endParaRPr lang="ru-RU" sz="1400" dirty="0">
                        <a:effectLst/>
                      </a:endParaRPr>
                    </a:p>
                    <a:p>
                      <a:pPr>
                        <a:lnSpc>
                          <a:spcPct val="115000"/>
                        </a:lnSpc>
                        <a:spcAft>
                          <a:spcPts val="0"/>
                        </a:spcAft>
                      </a:pPr>
                      <a:r>
                        <a:rPr lang="ru-RU" sz="1600" dirty="0">
                          <a:effectLst/>
                        </a:rPr>
                        <a:t>4-10 «</a:t>
                      </a:r>
                      <a:r>
                        <a:rPr lang="ru-RU" sz="1600" dirty="0" err="1">
                          <a:effectLst/>
                        </a:rPr>
                        <a:t>stand-ups</a:t>
                      </a:r>
                      <a:r>
                        <a:rPr lang="ru-RU" sz="1600" dirty="0">
                          <a:effectLst/>
                        </a:rPr>
                        <a:t>» (5-10 минут)</a:t>
                      </a:r>
                      <a:endParaRPr lang="ru-RU" sz="1400" dirty="0">
                        <a:effectLst/>
                      </a:endParaRPr>
                    </a:p>
                    <a:p>
                      <a:pPr>
                        <a:lnSpc>
                          <a:spcPct val="115000"/>
                        </a:lnSpc>
                        <a:spcAft>
                          <a:spcPts val="0"/>
                        </a:spcAft>
                      </a:pPr>
                      <a:r>
                        <a:rPr lang="ru-RU" sz="1600" dirty="0">
                          <a:effectLst/>
                        </a:rPr>
                        <a:t>1 спринт-итоги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777524333"/>
                  </a:ext>
                </a:extLst>
              </a:tr>
              <a:tr h="393438">
                <a:tc>
                  <a:txBody>
                    <a:bodyPr/>
                    <a:lstStyle/>
                    <a:p>
                      <a:pPr>
                        <a:lnSpc>
                          <a:spcPct val="115000"/>
                        </a:lnSpc>
                        <a:spcAft>
                          <a:spcPts val="0"/>
                        </a:spcAft>
                      </a:pPr>
                      <a:r>
                        <a:rPr lang="ru-RU" sz="1600">
                          <a:effectLst/>
                        </a:rPr>
                        <a:t>Отчетность перед заказчиком</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a:effectLst/>
                        </a:rPr>
                        <a:t>Предварительные результаты</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ru-RU" sz="1600" dirty="0">
                          <a:effectLst/>
                        </a:rPr>
                        <a:t>Итоговые результаты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4258475357"/>
                  </a:ext>
                </a:extLst>
              </a:tr>
              <a:tr h="1064893">
                <a:tc>
                  <a:txBody>
                    <a:bodyPr/>
                    <a:lstStyle/>
                    <a:p>
                      <a:pPr>
                        <a:lnSpc>
                          <a:spcPct val="115000"/>
                        </a:lnSpc>
                        <a:spcAft>
                          <a:spcPts val="0"/>
                        </a:spcAft>
                      </a:pPr>
                      <a:r>
                        <a:rPr lang="ru-RU" sz="1600" dirty="0">
                          <a:effectLst/>
                        </a:rPr>
                        <a:t>Форма отчётности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en-US" sz="1600">
                          <a:effectLst/>
                          <a:latin typeface="HSE Sans" panose="02000000000000000000"/>
                        </a:rPr>
                        <a:t>PPT-</a:t>
                      </a:r>
                      <a:r>
                        <a:rPr lang="ru-RU" sz="1600">
                          <a:effectLst/>
                        </a:rPr>
                        <a:t>презентация (7 минут)</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en-US" sz="1600" dirty="0">
                          <a:effectLst/>
                          <a:latin typeface="HSE Sans" panose="02000000000000000000"/>
                        </a:rPr>
                        <a:t>PPT</a:t>
                      </a:r>
                      <a:r>
                        <a:rPr lang="ru-RU" sz="1600" dirty="0">
                          <a:effectLst/>
                        </a:rPr>
                        <a:t>-презентация (10 минут)</a:t>
                      </a:r>
                      <a:endParaRPr lang="ru-RU" sz="1400" dirty="0">
                        <a:effectLst/>
                      </a:endParaRPr>
                    </a:p>
                    <a:p>
                      <a:pPr>
                        <a:lnSpc>
                          <a:spcPct val="115000"/>
                        </a:lnSpc>
                        <a:spcAft>
                          <a:spcPts val="0"/>
                        </a:spcAft>
                      </a:pPr>
                      <a:r>
                        <a:rPr lang="ru-RU" sz="1600" dirty="0">
                          <a:effectLst/>
                        </a:rPr>
                        <a:t>Бизнес-резюме основных результатов (3 страницы). </a:t>
                      </a:r>
                      <a:endParaRPr lang="ru-RU" sz="1400" dirty="0">
                        <a:effectLst/>
                      </a:endParaRPr>
                    </a:p>
                    <a:p>
                      <a:pPr>
                        <a:lnSpc>
                          <a:spcPct val="115000"/>
                        </a:lnSpc>
                        <a:spcAft>
                          <a:spcPts val="0"/>
                        </a:spcAft>
                      </a:pPr>
                      <a:r>
                        <a:rPr lang="ru-RU" sz="16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527920813"/>
                  </a:ext>
                </a:extLst>
              </a:tr>
            </a:tbl>
          </a:graphicData>
        </a:graphic>
      </p:graphicFrame>
    </p:spTree>
    <p:extLst>
      <p:ext uri="{BB962C8B-B14F-4D97-AF65-F5344CB8AC3E}">
        <p14:creationId xmlns:p14="http://schemas.microsoft.com/office/powerpoint/2010/main" val="4195449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632936" y="1876773"/>
            <a:ext cx="9659380" cy="4428333"/>
          </a:xfrm>
        </p:spPr>
        <p:txBody>
          <a:bodyPr>
            <a:normAutofit/>
          </a:bodyPr>
          <a:lstStyle/>
          <a:p>
            <a:r>
              <a:rPr lang="ru-RU" sz="1800" b="1" dirty="0"/>
              <a:t>Результаты работы:</a:t>
            </a:r>
          </a:p>
          <a:p>
            <a:pPr marL="285750" indent="-285750">
              <a:buFont typeface="Arial" panose="020B0604020202020204" pitchFamily="34" charset="0"/>
              <a:buChar char="•"/>
            </a:pPr>
            <a:r>
              <a:rPr lang="ru-RU" sz="1600" dirty="0"/>
              <a:t>PPT-презентации (7 минут) после первого спринта;</a:t>
            </a:r>
          </a:p>
          <a:p>
            <a:pPr marL="285750" indent="-285750">
              <a:buFont typeface="Arial" panose="020B0604020202020204" pitchFamily="34" charset="0"/>
              <a:buChar char="•"/>
            </a:pPr>
            <a:r>
              <a:rPr lang="ru-RU" sz="1600" dirty="0"/>
              <a:t>PPT-презентации (10 минут) и бизнес-резюме основных результатов (3 страницы) после второго спринта. </a:t>
            </a:r>
          </a:p>
          <a:p>
            <a:r>
              <a:rPr lang="ru-RU" sz="1600" b="1" dirty="0"/>
              <a:t>Формула оценки:</a:t>
            </a:r>
          </a:p>
          <a:p>
            <a:pPr marL="285750" indent="-285750">
              <a:buFont typeface="Arial" panose="020B0604020202020204" pitchFamily="34" charset="0"/>
              <a:buChar char="•"/>
            </a:pPr>
            <a:r>
              <a:rPr lang="ru-RU" sz="1600" dirty="0"/>
              <a:t>PPT-презентации (Спринт 1) – 20%; </a:t>
            </a:r>
          </a:p>
          <a:p>
            <a:pPr marL="285750" indent="-285750">
              <a:buFont typeface="Arial" panose="020B0604020202020204" pitchFamily="34" charset="0"/>
              <a:buChar char="•"/>
            </a:pPr>
            <a:r>
              <a:rPr lang="ru-RU" sz="1600" dirty="0"/>
              <a:t>PPT-презентации (Спринт 2) – 50%; </a:t>
            </a:r>
          </a:p>
          <a:p>
            <a:pPr marL="285750" indent="-285750">
              <a:buFont typeface="Arial" panose="020B0604020202020204" pitchFamily="34" charset="0"/>
              <a:buChar char="•"/>
            </a:pPr>
            <a:r>
              <a:rPr lang="ru-RU" sz="1600" dirty="0"/>
              <a:t>бизнес-резюме (Спринт 2) – 30%.</a:t>
            </a:r>
          </a:p>
          <a:p>
            <a:endParaRPr lang="ru-RU" sz="1800" dirty="0"/>
          </a:p>
          <a:p>
            <a:r>
              <a:rPr lang="ru-RU" sz="1800" dirty="0"/>
              <a:t>За минимальное, «поверхностное» использование </a:t>
            </a:r>
            <a:r>
              <a:rPr lang="ru-RU" sz="1800" dirty="0" err="1"/>
              <a:t>Trello</a:t>
            </a:r>
            <a:r>
              <a:rPr lang="ru-RU" sz="1800" dirty="0"/>
              <a:t> итоговая оценка снижается на 20%. </a:t>
            </a:r>
          </a:p>
          <a:p>
            <a:endParaRPr lang="ru-RU" sz="1600" dirty="0"/>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Оценка работы студентов</a:t>
            </a:r>
            <a:endParaRPr lang="ru-RU" sz="2300" b="1" dirty="0"/>
          </a:p>
        </p:txBody>
      </p:sp>
    </p:spTree>
    <p:extLst>
      <p:ext uri="{BB962C8B-B14F-4D97-AF65-F5344CB8AC3E}">
        <p14:creationId xmlns:p14="http://schemas.microsoft.com/office/powerpoint/2010/main" val="3031458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31CADBA8-95D9-8D40-BF8A-D246040A1BCC}"/>
              </a:ext>
            </a:extLst>
          </p:cNvPr>
          <p:cNvSpPr>
            <a:spLocks noGrp="1"/>
          </p:cNvSpPr>
          <p:nvPr>
            <p:ph type="body" sz="quarter" idx="16"/>
          </p:nvPr>
        </p:nvSpPr>
        <p:spPr>
          <a:xfrm>
            <a:off x="585898" y="1876773"/>
            <a:ext cx="9659380" cy="4428333"/>
          </a:xfrm>
        </p:spPr>
        <p:txBody>
          <a:bodyPr>
            <a:normAutofit/>
          </a:bodyPr>
          <a:lstStyle/>
          <a:p>
            <a:pPr marL="342900" indent="-342900">
              <a:buFont typeface="+mj-lt"/>
              <a:buAutoNum type="arabicPeriod"/>
            </a:pPr>
            <a:r>
              <a:rPr lang="ru-RU" sz="1900" dirty="0"/>
              <a:t>Команда студентов должна:</a:t>
            </a:r>
          </a:p>
          <a:p>
            <a:pPr marL="800100" lvl="1" indent="-342900">
              <a:buFont typeface="+mj-lt"/>
              <a:buAutoNum type="arabicPeriod"/>
            </a:pPr>
            <a:r>
              <a:rPr lang="ru-RU" sz="1700" dirty="0"/>
              <a:t>быть иерархически плоской, </a:t>
            </a:r>
          </a:p>
          <a:p>
            <a:pPr marL="800100" lvl="1" indent="-342900">
              <a:buFont typeface="+mj-lt"/>
              <a:buAutoNum type="arabicPeriod"/>
            </a:pPr>
            <a:r>
              <a:rPr lang="ru-RU" sz="1700" dirty="0"/>
              <a:t>поровну распределять ответственность за проект между своими членами;</a:t>
            </a:r>
          </a:p>
          <a:p>
            <a:pPr marL="800100" lvl="1" indent="-342900">
              <a:buFont typeface="+mj-lt"/>
              <a:buAutoNum type="arabicPeriod"/>
            </a:pPr>
            <a:r>
              <a:rPr lang="ru-RU" sz="1700" dirty="0"/>
              <a:t>быть мотивированной на достижение результата. </a:t>
            </a:r>
          </a:p>
          <a:p>
            <a:pPr marL="342900" indent="-342900">
              <a:buFont typeface="+mj-lt"/>
              <a:buAutoNum type="arabicPeriod"/>
            </a:pPr>
            <a:r>
              <a:rPr lang="ru-RU" sz="1900" dirty="0"/>
              <a:t>Длительность и непрерывность проекта не всегда может соответствовать расписанию или учебному плану дисциплины;</a:t>
            </a:r>
          </a:p>
          <a:p>
            <a:pPr marL="342900" indent="-342900">
              <a:buFont typeface="+mj-lt"/>
              <a:buAutoNum type="arabicPeriod"/>
            </a:pPr>
            <a:r>
              <a:rPr lang="ru-RU" sz="1900" dirty="0"/>
              <a:t>Владелец продукта должен регулярно давать обратную связь по проекту, что не всегда возможно;</a:t>
            </a:r>
          </a:p>
          <a:p>
            <a:pPr marL="342900" indent="-342900">
              <a:buFont typeface="+mj-lt"/>
              <a:buAutoNum type="arabicPeriod"/>
            </a:pPr>
            <a:r>
              <a:rPr lang="ru-RU" sz="1900" dirty="0"/>
              <a:t>Проект предполагает знание и понимание командами как основных принципов и ценностей </a:t>
            </a:r>
            <a:r>
              <a:rPr lang="ru-RU" sz="1900" dirty="0" err="1"/>
              <a:t>Agile</a:t>
            </a:r>
            <a:r>
              <a:rPr lang="ru-RU" sz="1900" dirty="0"/>
              <a:t>, так и элементов </a:t>
            </a:r>
            <a:r>
              <a:rPr lang="ru-RU" sz="1900" dirty="0" err="1"/>
              <a:t>Scrum</a:t>
            </a:r>
            <a:r>
              <a:rPr lang="ru-RU" sz="1900" dirty="0"/>
              <a:t> до начала работы над заданием;</a:t>
            </a:r>
          </a:p>
          <a:p>
            <a:pPr marL="342900" indent="-342900">
              <a:buFont typeface="+mj-lt"/>
              <a:buAutoNum type="arabicPeriod"/>
            </a:pPr>
            <a:r>
              <a:rPr lang="ru-RU" sz="1800" dirty="0"/>
              <a:t>Проект направлен на базовое ознакомление с основными элементами и принципами подхода </a:t>
            </a:r>
            <a:r>
              <a:rPr lang="ru-RU" sz="1800" dirty="0" err="1"/>
              <a:t>Agile</a:t>
            </a:r>
            <a:r>
              <a:rPr lang="ru-RU" sz="1800" dirty="0"/>
              <a:t>. </a:t>
            </a:r>
            <a:endParaRPr lang="ru-RU" sz="1600" dirty="0"/>
          </a:p>
        </p:txBody>
      </p:sp>
      <p:sp>
        <p:nvSpPr>
          <p:cNvPr id="12" name="Текст 4">
            <a:extLst>
              <a:ext uri="{FF2B5EF4-FFF2-40B4-BE49-F238E27FC236}">
                <a16:creationId xmlns:a16="http://schemas.microsoft.com/office/drawing/2014/main" id="{C612FDF3-830C-8745-A254-C8DF29B6C387}"/>
              </a:ext>
            </a:extLst>
          </p:cNvPr>
          <p:cNvSpPr>
            <a:spLocks noGrp="1"/>
          </p:cNvSpPr>
          <p:nvPr>
            <p:ph type="body" sz="quarter" idx="13"/>
          </p:nvPr>
        </p:nvSpPr>
        <p:spPr>
          <a:xfrm>
            <a:off x="1143689" y="540904"/>
            <a:ext cx="1901825" cy="415925"/>
          </a:xfrm>
        </p:spPr>
        <p:txBody>
          <a:bodyPr anchor="ctr"/>
          <a:lstStyle/>
          <a:p>
            <a:r>
              <a:rPr lang="ru-RU" dirty="0"/>
              <a:t>Департамент менеджмента</a:t>
            </a:r>
          </a:p>
        </p:txBody>
      </p:sp>
      <p:sp>
        <p:nvSpPr>
          <p:cNvPr id="13" name="Прямоугольник 12"/>
          <p:cNvSpPr/>
          <p:nvPr/>
        </p:nvSpPr>
        <p:spPr>
          <a:xfrm>
            <a:off x="5751871" y="412955"/>
            <a:ext cx="678426" cy="6784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Текст 5">
            <a:extLst>
              <a:ext uri="{FF2B5EF4-FFF2-40B4-BE49-F238E27FC236}">
                <a16:creationId xmlns:a16="http://schemas.microsoft.com/office/drawing/2014/main" id="{40682799-9A38-414D-BD10-45C11B66347C}"/>
              </a:ext>
            </a:extLst>
          </p:cNvPr>
          <p:cNvSpPr>
            <a:spLocks noGrp="1"/>
          </p:cNvSpPr>
          <p:nvPr>
            <p:ph type="body" sz="quarter" idx="14"/>
          </p:nvPr>
        </p:nvSpPr>
        <p:spPr>
          <a:xfrm>
            <a:off x="3459162" y="548720"/>
            <a:ext cx="4870829" cy="408109"/>
          </a:xfrm>
        </p:spPr>
        <p:txBody>
          <a:bodyPr anchor="ctr"/>
          <a:lstStyle/>
          <a:p>
            <a:r>
              <a:rPr lang="ru-RU" dirty="0"/>
              <a:t>“</a:t>
            </a:r>
            <a:r>
              <a:rPr lang="ru-RU" dirty="0" err="1"/>
              <a:t>Agile</a:t>
            </a:r>
            <a:r>
              <a:rPr lang="ru-RU" dirty="0"/>
              <a:t> </a:t>
            </a:r>
            <a:r>
              <a:rPr lang="ru-RU" dirty="0" err="1"/>
              <a:t>with</a:t>
            </a:r>
            <a:r>
              <a:rPr lang="ru-RU" dirty="0"/>
              <a:t> </a:t>
            </a:r>
            <a:r>
              <a:rPr lang="ru-RU" dirty="0" err="1"/>
              <a:t>Trello</a:t>
            </a:r>
            <a:r>
              <a:rPr lang="ru-RU" dirty="0"/>
              <a:t>” для развития навыков работы в команде</a:t>
            </a:r>
          </a:p>
        </p:txBody>
      </p:sp>
      <p:sp>
        <p:nvSpPr>
          <p:cNvPr id="25" name="Заголовок 13">
            <a:extLst>
              <a:ext uri="{FF2B5EF4-FFF2-40B4-BE49-F238E27FC236}">
                <a16:creationId xmlns:a16="http://schemas.microsoft.com/office/drawing/2014/main" id="{C1657578-5B49-FB42-9E68-EF4E3D607FF9}"/>
              </a:ext>
            </a:extLst>
          </p:cNvPr>
          <p:cNvSpPr txBox="1">
            <a:spLocks/>
          </p:cNvSpPr>
          <p:nvPr/>
        </p:nvSpPr>
        <p:spPr>
          <a:xfrm>
            <a:off x="585898" y="1263435"/>
            <a:ext cx="9543621" cy="7770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600" b="1" dirty="0">
                <a:latin typeface="HSE Sans" panose="02000000000000000000"/>
              </a:rPr>
              <a:t>Ограничения проекта</a:t>
            </a:r>
            <a:endParaRPr lang="ru-RU" sz="2300" b="1" dirty="0"/>
          </a:p>
        </p:txBody>
      </p:sp>
    </p:spTree>
    <p:extLst>
      <p:ext uri="{BB962C8B-B14F-4D97-AF65-F5344CB8AC3E}">
        <p14:creationId xmlns:p14="http://schemas.microsoft.com/office/powerpoint/2010/main" val="3657891655"/>
      </p:ext>
    </p:extLst>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HSE Sans"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Документ" ma:contentTypeID="0x0101002A9C74E6E830D74E9B0FDDB4017A5417" ma:contentTypeVersion="13" ma:contentTypeDescription="Создание документа." ma:contentTypeScope="" ma:versionID="d4e423622451d608a8a05f4da7a1e1a2">
  <xsd:schema xmlns:xsd="http://www.w3.org/2001/XMLSchema" xmlns:xs="http://www.w3.org/2001/XMLSchema" xmlns:p="http://schemas.microsoft.com/office/2006/metadata/properties" xmlns:ns2="9875bd71-cde8-496c-a136-433f55d5e6d0" xmlns:ns3="e96afe77-3acb-4328-97fc-408e1bde3ecd" targetNamespace="http://schemas.microsoft.com/office/2006/metadata/properties" ma:root="true" ma:fieldsID="4831203c63c08b9f52ea6d3ee0d7a96e" ns2:_="" ns3:_="">
    <xsd:import namespace="9875bd71-cde8-496c-a136-433f55d5e6d0"/>
    <xsd:import namespace="e96afe77-3acb-4328-97fc-408e1bde3ec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5bd71-cde8-496c-a136-433f55d5e6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6afe77-3acb-4328-97fc-408e1bde3ecd" elementFormDefault="qualified">
    <xsd:import namespace="http://schemas.microsoft.com/office/2006/documentManagement/types"/>
    <xsd:import namespace="http://schemas.microsoft.com/office/infopath/2007/PartnerControls"/>
    <xsd:element name="SharedWithUsers" ma:index="1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4386AA-1848-4C75-B336-1053927CB025}">
  <ds:schemaRefs>
    <ds:schemaRef ds:uri="http://schemas.microsoft.com/sharepoint/v3/contenttype/forms"/>
  </ds:schemaRefs>
</ds:datastoreItem>
</file>

<file path=customXml/itemProps2.xml><?xml version="1.0" encoding="utf-8"?>
<ds:datastoreItem xmlns:ds="http://schemas.openxmlformats.org/officeDocument/2006/customXml" ds:itemID="{433DAF31-D8A6-49A0-9A5D-8B2EA5B1C511}">
  <ds:schemaRefs>
    <ds:schemaRef ds:uri="http://schemas.microsoft.com/office/infopath/2007/PartnerControls"/>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e96afe77-3acb-4328-97fc-408e1bde3ecd"/>
    <ds:schemaRef ds:uri="9875bd71-cde8-496c-a136-433f55d5e6d0"/>
    <ds:schemaRef ds:uri="http://schemas.microsoft.com/office/2006/metadata/properties"/>
  </ds:schemaRefs>
</ds:datastoreItem>
</file>

<file path=customXml/itemProps3.xml><?xml version="1.0" encoding="utf-8"?>
<ds:datastoreItem xmlns:ds="http://schemas.openxmlformats.org/officeDocument/2006/customXml" ds:itemID="{4D4651DD-DCCC-4759-B2F6-7F520BDCC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75bd71-cde8-496c-a136-433f55d5e6d0"/>
    <ds:schemaRef ds:uri="e96afe77-3acb-4328-97fc-408e1bde3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1684</TotalTime>
  <Words>1028</Words>
  <Application>Microsoft Office PowerPoint</Application>
  <PresentationFormat>Широкоэкранный</PresentationFormat>
  <Paragraphs>130</Paragraphs>
  <Slides>10</Slides>
  <Notes>9</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HSE Sans</vt:lpstr>
      <vt:lpstr>Times New Roman</vt:lpstr>
      <vt:lpstr>Office Theme</vt:lpstr>
      <vt:lpstr>“Agile with Trello” для развития навыков работы в команде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Malinina</dc:creator>
  <cp:lastModifiedBy>lenovo</cp:lastModifiedBy>
  <cp:revision>140</cp:revision>
  <cp:lastPrinted>2021-11-11T13:08:42Z</cp:lastPrinted>
  <dcterms:created xsi:type="dcterms:W3CDTF">2021-11-11T08:52:47Z</dcterms:created>
  <dcterms:modified xsi:type="dcterms:W3CDTF">2022-09-22T07:13:22Z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