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1" r:id="rId3"/>
    <p:sldId id="272" r:id="rId4"/>
    <p:sldId id="262" r:id="rId5"/>
    <p:sldId id="265" r:id="rId6"/>
    <p:sldId id="266" r:id="rId7"/>
    <p:sldId id="267" r:id="rId8"/>
    <p:sldId id="268" r:id="rId9"/>
    <p:sldId id="263" r:id="rId10"/>
    <p:sldId id="269" r:id="rId11"/>
    <p:sldId id="270" r:id="rId12"/>
    <p:sldId id="264" r:id="rId13"/>
    <p:sldId id="271"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57F9F-18E8-4530-986F-2AFEA3E7CC53}" type="datetimeFigureOut">
              <a:rPr lang="ru-RU" smtClean="0"/>
              <a:t>22.09.2022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BDD44-6A1B-434B-B65C-94D18EC76DC8}" type="slidenum">
              <a:rPr lang="ru-RU" smtClean="0"/>
              <a:t>‹#›</a:t>
            </a:fld>
            <a:endParaRPr lang="ru-RU"/>
          </a:p>
        </p:txBody>
      </p:sp>
    </p:spTree>
    <p:extLst>
      <p:ext uri="{BB962C8B-B14F-4D97-AF65-F5344CB8AC3E}">
        <p14:creationId xmlns:p14="http://schemas.microsoft.com/office/powerpoint/2010/main" val="190456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12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CA3AEFB-A118-4156-82B3-B0350281D989}" type="datetimeFigureOut">
              <a:rPr lang="ru-RU" smtClean="0"/>
              <a:t>22.09.2022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982801-AF3A-4A34-BCE1-3A63184FCBCF}" type="slidenum">
              <a:rPr lang="ru-RU" smtClean="0"/>
              <a:t>‹#›</a:t>
            </a:fld>
            <a:endParaRPr lang="ru-RU"/>
          </a:p>
        </p:txBody>
      </p:sp>
    </p:spTree>
    <p:extLst>
      <p:ext uri="{BB962C8B-B14F-4D97-AF65-F5344CB8AC3E}">
        <p14:creationId xmlns:p14="http://schemas.microsoft.com/office/powerpoint/2010/main" val="416596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A3AEFB-A118-4156-82B3-B0350281D989}" type="datetimeFigureOut">
              <a:rPr lang="ru-RU" smtClean="0"/>
              <a:t>22.09.2022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982801-AF3A-4A34-BCE1-3A63184FCBCF}" type="slidenum">
              <a:rPr lang="ru-RU" smtClean="0"/>
              <a:t>‹#›</a:t>
            </a:fld>
            <a:endParaRPr lang="ru-RU"/>
          </a:p>
        </p:txBody>
      </p:sp>
    </p:spTree>
    <p:extLst>
      <p:ext uri="{BB962C8B-B14F-4D97-AF65-F5344CB8AC3E}">
        <p14:creationId xmlns:p14="http://schemas.microsoft.com/office/powerpoint/2010/main" val="51364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A3AEFB-A118-4156-82B3-B0350281D989}" type="datetimeFigureOut">
              <a:rPr lang="ru-RU" smtClean="0"/>
              <a:t>22.09.2022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982801-AF3A-4A34-BCE1-3A63184FCBCF}" type="slidenum">
              <a:rPr lang="ru-RU" smtClean="0"/>
              <a:t>‹#›</a:t>
            </a:fld>
            <a:endParaRPr lang="ru-RU"/>
          </a:p>
        </p:txBody>
      </p:sp>
    </p:spTree>
    <p:extLst>
      <p:ext uri="{BB962C8B-B14F-4D97-AF65-F5344CB8AC3E}">
        <p14:creationId xmlns:p14="http://schemas.microsoft.com/office/powerpoint/2010/main" val="38391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A3AEFB-A118-4156-82B3-B0350281D989}" type="datetimeFigureOut">
              <a:rPr lang="ru-RU" smtClean="0"/>
              <a:t>22.09.2022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982801-AF3A-4A34-BCE1-3A63184FCBCF}" type="slidenum">
              <a:rPr lang="ru-RU" smtClean="0"/>
              <a:t>‹#›</a:t>
            </a:fld>
            <a:endParaRPr lang="ru-RU"/>
          </a:p>
        </p:txBody>
      </p:sp>
    </p:spTree>
    <p:extLst>
      <p:ext uri="{BB962C8B-B14F-4D97-AF65-F5344CB8AC3E}">
        <p14:creationId xmlns:p14="http://schemas.microsoft.com/office/powerpoint/2010/main" val="240152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CA3AEFB-A118-4156-82B3-B0350281D989}" type="datetimeFigureOut">
              <a:rPr lang="ru-RU" smtClean="0"/>
              <a:t>22.09.2022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5982801-AF3A-4A34-BCE1-3A63184FCBCF}" type="slidenum">
              <a:rPr lang="ru-RU" smtClean="0"/>
              <a:t>‹#›</a:t>
            </a:fld>
            <a:endParaRPr lang="ru-RU"/>
          </a:p>
        </p:txBody>
      </p:sp>
    </p:spTree>
    <p:extLst>
      <p:ext uri="{BB962C8B-B14F-4D97-AF65-F5344CB8AC3E}">
        <p14:creationId xmlns:p14="http://schemas.microsoft.com/office/powerpoint/2010/main" val="498152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CA3AEFB-A118-4156-82B3-B0350281D989}" type="datetimeFigureOut">
              <a:rPr lang="ru-RU" smtClean="0"/>
              <a:t>22.09.2022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982801-AF3A-4A34-BCE1-3A63184FCBCF}" type="slidenum">
              <a:rPr lang="ru-RU" smtClean="0"/>
              <a:t>‹#›</a:t>
            </a:fld>
            <a:endParaRPr lang="ru-RU"/>
          </a:p>
        </p:txBody>
      </p:sp>
    </p:spTree>
    <p:extLst>
      <p:ext uri="{BB962C8B-B14F-4D97-AF65-F5344CB8AC3E}">
        <p14:creationId xmlns:p14="http://schemas.microsoft.com/office/powerpoint/2010/main" val="357591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CA3AEFB-A118-4156-82B3-B0350281D989}" type="datetimeFigureOut">
              <a:rPr lang="ru-RU" smtClean="0"/>
              <a:t>22.09.2022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5982801-AF3A-4A34-BCE1-3A63184FCBCF}" type="slidenum">
              <a:rPr lang="ru-RU" smtClean="0"/>
              <a:t>‹#›</a:t>
            </a:fld>
            <a:endParaRPr lang="ru-RU"/>
          </a:p>
        </p:txBody>
      </p:sp>
    </p:spTree>
    <p:extLst>
      <p:ext uri="{BB962C8B-B14F-4D97-AF65-F5344CB8AC3E}">
        <p14:creationId xmlns:p14="http://schemas.microsoft.com/office/powerpoint/2010/main" val="103978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CA3AEFB-A118-4156-82B3-B0350281D989}" type="datetimeFigureOut">
              <a:rPr lang="ru-RU" smtClean="0"/>
              <a:t>22.09.2022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5982801-AF3A-4A34-BCE1-3A63184FCBCF}" type="slidenum">
              <a:rPr lang="ru-RU" smtClean="0"/>
              <a:t>‹#›</a:t>
            </a:fld>
            <a:endParaRPr lang="ru-RU"/>
          </a:p>
        </p:txBody>
      </p:sp>
    </p:spTree>
    <p:extLst>
      <p:ext uri="{BB962C8B-B14F-4D97-AF65-F5344CB8AC3E}">
        <p14:creationId xmlns:p14="http://schemas.microsoft.com/office/powerpoint/2010/main" val="325762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A3AEFB-A118-4156-82B3-B0350281D989}" type="datetimeFigureOut">
              <a:rPr lang="ru-RU" smtClean="0"/>
              <a:t>22.09.2022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5982801-AF3A-4A34-BCE1-3A63184FCBCF}" type="slidenum">
              <a:rPr lang="ru-RU" smtClean="0"/>
              <a:t>‹#›</a:t>
            </a:fld>
            <a:endParaRPr lang="ru-RU"/>
          </a:p>
        </p:txBody>
      </p:sp>
    </p:spTree>
    <p:extLst>
      <p:ext uri="{BB962C8B-B14F-4D97-AF65-F5344CB8AC3E}">
        <p14:creationId xmlns:p14="http://schemas.microsoft.com/office/powerpoint/2010/main" val="129667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CA3AEFB-A118-4156-82B3-B0350281D989}" type="datetimeFigureOut">
              <a:rPr lang="ru-RU" smtClean="0"/>
              <a:t>22.09.2022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982801-AF3A-4A34-BCE1-3A63184FCBCF}" type="slidenum">
              <a:rPr lang="ru-RU" smtClean="0"/>
              <a:t>‹#›</a:t>
            </a:fld>
            <a:endParaRPr lang="ru-RU"/>
          </a:p>
        </p:txBody>
      </p:sp>
    </p:spTree>
    <p:extLst>
      <p:ext uri="{BB962C8B-B14F-4D97-AF65-F5344CB8AC3E}">
        <p14:creationId xmlns:p14="http://schemas.microsoft.com/office/powerpoint/2010/main" val="68924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CA3AEFB-A118-4156-82B3-B0350281D989}" type="datetimeFigureOut">
              <a:rPr lang="ru-RU" smtClean="0"/>
              <a:t>22.09.2022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5982801-AF3A-4A34-BCE1-3A63184FCBCF}" type="slidenum">
              <a:rPr lang="ru-RU" smtClean="0"/>
              <a:t>‹#›</a:t>
            </a:fld>
            <a:endParaRPr lang="ru-RU"/>
          </a:p>
        </p:txBody>
      </p:sp>
    </p:spTree>
    <p:extLst>
      <p:ext uri="{BB962C8B-B14F-4D97-AF65-F5344CB8AC3E}">
        <p14:creationId xmlns:p14="http://schemas.microsoft.com/office/powerpoint/2010/main" val="338820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3AEFB-A118-4156-82B3-B0350281D989}" type="datetimeFigureOut">
              <a:rPr lang="ru-RU" smtClean="0"/>
              <a:t>22.09.2022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82801-AF3A-4A34-BCE1-3A63184FCBCF}" type="slidenum">
              <a:rPr lang="ru-RU" smtClean="0"/>
              <a:t>‹#›</a:t>
            </a:fld>
            <a:endParaRPr lang="ru-RU"/>
          </a:p>
        </p:txBody>
      </p:sp>
    </p:spTree>
    <p:extLst>
      <p:ext uri="{BB962C8B-B14F-4D97-AF65-F5344CB8AC3E}">
        <p14:creationId xmlns:p14="http://schemas.microsoft.com/office/powerpoint/2010/main" val="999348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3360067"/>
            <a:ext cx="11360800" cy="2736800"/>
          </a:xfrm>
          <a:prstGeom prst="rect">
            <a:avLst/>
          </a:prstGeom>
        </p:spPr>
        <p:txBody>
          <a:bodyPr spcFirstLastPara="1" vert="horz" wrap="square" lIns="121900" tIns="121900" rIns="121900" bIns="121900" rtlCol="0" anchor="b" anchorCtr="0">
            <a:noAutofit/>
          </a:bodyPr>
          <a:lstStyle/>
          <a:p>
            <a:pPr>
              <a:lnSpc>
                <a:spcPct val="115000"/>
              </a:lnSpc>
              <a:spcBef>
                <a:spcPts val="0"/>
              </a:spcBef>
              <a:buClr>
                <a:schemeClr val="dk1"/>
              </a:buClr>
              <a:buSzPts val="1100"/>
            </a:pPr>
            <a:r>
              <a:rPr lang="ru-RU" sz="4800" dirty="0"/>
              <a:t>Как «читать» фильмы о Средневековье</a:t>
            </a:r>
            <a:endParaRPr sz="4800" dirty="0">
              <a:latin typeface="EB Garamond SemiBold"/>
              <a:ea typeface="EB Garamond SemiBold"/>
              <a:cs typeface="EB Garamond SemiBold"/>
              <a:sym typeface="EB Garamond SemiBold"/>
            </a:endParaRPr>
          </a:p>
        </p:txBody>
      </p:sp>
      <p:sp>
        <p:nvSpPr>
          <p:cNvPr id="55" name="Google Shape;55;p13"/>
          <p:cNvSpPr txBox="1">
            <a:spLocks noGrp="1"/>
          </p:cNvSpPr>
          <p:nvPr>
            <p:ph type="subTitle" idx="1"/>
          </p:nvPr>
        </p:nvSpPr>
        <p:spPr>
          <a:xfrm>
            <a:off x="511700" y="5801200"/>
            <a:ext cx="11360800" cy="1056800"/>
          </a:xfrm>
          <a:prstGeom prst="rect">
            <a:avLst/>
          </a:prstGeom>
        </p:spPr>
        <p:txBody>
          <a:bodyPr spcFirstLastPara="1" vert="horz" wrap="square" lIns="121900" tIns="121900" rIns="121900" bIns="121900" rtlCol="0" anchor="t" anchorCtr="0">
            <a:noAutofit/>
          </a:bodyPr>
          <a:lstStyle/>
          <a:p>
            <a:pPr>
              <a:spcBef>
                <a:spcPts val="0"/>
              </a:spcBef>
            </a:pPr>
            <a:r>
              <a:rPr lang="en" dirty="0" smtClean="0">
                <a:latin typeface="Calibri Light" panose="020F0302020204030204" pitchFamily="34" charset="0"/>
                <a:ea typeface="EB Garamond Medium"/>
                <a:cs typeface="Calibri Light" panose="020F0302020204030204" pitchFamily="34" charset="0"/>
                <a:sym typeface="EB Garamond Medium"/>
              </a:rPr>
              <a:t>М.А</a:t>
            </a:r>
            <a:r>
              <a:rPr lang="en" dirty="0">
                <a:latin typeface="Calibri Light" panose="020F0302020204030204" pitchFamily="34" charset="0"/>
                <a:ea typeface="EB Garamond Medium"/>
                <a:cs typeface="Calibri Light" panose="020F0302020204030204" pitchFamily="34" charset="0"/>
                <a:sym typeface="EB Garamond Medium"/>
              </a:rPr>
              <a:t>. </a:t>
            </a:r>
            <a:r>
              <a:rPr lang="en" dirty="0" smtClean="0">
                <a:latin typeface="Calibri Light" panose="020F0302020204030204" pitchFamily="34" charset="0"/>
                <a:ea typeface="EB Garamond Medium"/>
                <a:cs typeface="Calibri Light" panose="020F0302020204030204" pitchFamily="34" charset="0"/>
                <a:sym typeface="EB Garamond Medium"/>
              </a:rPr>
              <a:t>Волконская, Н.М. Долгорукова</a:t>
            </a:r>
            <a:endParaRPr dirty="0">
              <a:latin typeface="Calibri Light" panose="020F0302020204030204" pitchFamily="34" charset="0"/>
              <a:ea typeface="EB Garamond Medium"/>
              <a:cs typeface="Calibri Light" panose="020F0302020204030204" pitchFamily="34" charset="0"/>
              <a:sym typeface="EB Garamond Medium"/>
            </a:endParaRPr>
          </a:p>
        </p:txBody>
      </p:sp>
      <p:pic>
        <p:nvPicPr>
          <p:cNvPr id="56" name="Google Shape;56;p13"/>
          <p:cNvPicPr preferRelativeResize="0"/>
          <p:nvPr/>
        </p:nvPicPr>
        <p:blipFill>
          <a:blip r:embed="rId3">
            <a:alphaModFix/>
          </a:blip>
          <a:stretch>
            <a:fillRect/>
          </a:stretch>
        </p:blipFill>
        <p:spPr>
          <a:xfrm>
            <a:off x="2724133" y="128085"/>
            <a:ext cx="7162800" cy="5016500"/>
          </a:xfrm>
          <a:prstGeom prst="rect">
            <a:avLst/>
          </a:prstGeom>
          <a:noFill/>
          <a:ln>
            <a:noFill/>
          </a:ln>
        </p:spPr>
      </p:pic>
    </p:spTree>
    <p:extLst>
      <p:ext uri="{BB962C8B-B14F-4D97-AF65-F5344CB8AC3E}">
        <p14:creationId xmlns:p14="http://schemas.microsoft.com/office/powerpoint/2010/main" val="185016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rotWithShape="1">
          <a:blip r:embed="rId2"/>
          <a:srcRect l="24625" t="21508" r="9653" b="14820"/>
          <a:stretch/>
        </p:blipFill>
        <p:spPr>
          <a:xfrm>
            <a:off x="5927140" y="0"/>
            <a:ext cx="6292158" cy="3429000"/>
          </a:xfrm>
          <a:prstGeom prst="rect">
            <a:avLst/>
          </a:prstGeom>
        </p:spPr>
      </p:pic>
      <p:pic>
        <p:nvPicPr>
          <p:cNvPr id="4" name="Рисунок 3"/>
          <p:cNvPicPr>
            <a:picLocks noChangeAspect="1"/>
          </p:cNvPicPr>
          <p:nvPr/>
        </p:nvPicPr>
        <p:blipFill rotWithShape="1">
          <a:blip r:embed="rId3"/>
          <a:srcRect l="24225" t="19600" r="10225" b="14400"/>
          <a:stretch/>
        </p:blipFill>
        <p:spPr>
          <a:xfrm>
            <a:off x="0" y="0"/>
            <a:ext cx="6054437" cy="3429000"/>
          </a:xfrm>
          <a:prstGeom prst="rect">
            <a:avLst/>
          </a:prstGeom>
        </p:spPr>
      </p:pic>
      <p:pic>
        <p:nvPicPr>
          <p:cNvPr id="6" name="Рисунок 5"/>
          <p:cNvPicPr>
            <a:picLocks noChangeAspect="1"/>
          </p:cNvPicPr>
          <p:nvPr/>
        </p:nvPicPr>
        <p:blipFill rotWithShape="1">
          <a:blip r:embed="rId4"/>
          <a:srcRect l="21600" t="13200" r="6850" b="15600"/>
          <a:stretch/>
        </p:blipFill>
        <p:spPr>
          <a:xfrm>
            <a:off x="0" y="3429000"/>
            <a:ext cx="6054437" cy="3388962"/>
          </a:xfrm>
          <a:prstGeom prst="rect">
            <a:avLst/>
          </a:prstGeom>
        </p:spPr>
      </p:pic>
      <p:pic>
        <p:nvPicPr>
          <p:cNvPr id="8" name="Рисунок 7"/>
          <p:cNvPicPr>
            <a:picLocks noChangeAspect="1"/>
          </p:cNvPicPr>
          <p:nvPr/>
        </p:nvPicPr>
        <p:blipFill rotWithShape="1">
          <a:blip r:embed="rId5"/>
          <a:srcRect l="21975" t="13868" r="6850" b="15733"/>
          <a:stretch/>
        </p:blipFill>
        <p:spPr>
          <a:xfrm>
            <a:off x="6054436" y="3443212"/>
            <a:ext cx="6137563" cy="3414788"/>
          </a:xfrm>
          <a:prstGeom prst="rect">
            <a:avLst/>
          </a:prstGeom>
        </p:spPr>
      </p:pic>
    </p:spTree>
    <p:extLst>
      <p:ext uri="{BB962C8B-B14F-4D97-AF65-F5344CB8AC3E}">
        <p14:creationId xmlns:p14="http://schemas.microsoft.com/office/powerpoint/2010/main" val="237649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rotWithShape="1">
          <a:blip r:embed="rId2"/>
          <a:srcRect l="16942" t="13312" r="11190" b="14609"/>
          <a:stretch/>
        </p:blipFill>
        <p:spPr>
          <a:xfrm>
            <a:off x="6096000" y="0"/>
            <a:ext cx="6078227" cy="3429001"/>
          </a:xfrm>
          <a:prstGeom prst="rect">
            <a:avLst/>
          </a:prstGeom>
        </p:spPr>
      </p:pic>
      <p:pic>
        <p:nvPicPr>
          <p:cNvPr id="4" name="Рисунок 3"/>
          <p:cNvPicPr>
            <a:picLocks noChangeAspect="1"/>
          </p:cNvPicPr>
          <p:nvPr/>
        </p:nvPicPr>
        <p:blipFill rotWithShape="1">
          <a:blip r:embed="rId3"/>
          <a:srcRect l="23850" t="12800" r="3400" b="14267"/>
          <a:stretch/>
        </p:blipFill>
        <p:spPr>
          <a:xfrm>
            <a:off x="0" y="1"/>
            <a:ext cx="6080676" cy="3429000"/>
          </a:xfrm>
          <a:prstGeom prst="rect">
            <a:avLst/>
          </a:prstGeom>
        </p:spPr>
      </p:pic>
      <p:pic>
        <p:nvPicPr>
          <p:cNvPr id="6" name="Рисунок 5"/>
          <p:cNvPicPr>
            <a:picLocks noChangeAspect="1"/>
          </p:cNvPicPr>
          <p:nvPr/>
        </p:nvPicPr>
        <p:blipFill rotWithShape="1">
          <a:blip r:embed="rId4"/>
          <a:srcRect l="19575" t="13333" r="4524" b="10133"/>
          <a:stretch/>
        </p:blipFill>
        <p:spPr>
          <a:xfrm>
            <a:off x="2914145" y="3429001"/>
            <a:ext cx="5992111" cy="3398687"/>
          </a:xfrm>
          <a:prstGeom prst="rect">
            <a:avLst/>
          </a:prstGeom>
        </p:spPr>
      </p:pic>
    </p:spTree>
    <p:extLst>
      <p:ext uri="{BB962C8B-B14F-4D97-AF65-F5344CB8AC3E}">
        <p14:creationId xmlns:p14="http://schemas.microsoft.com/office/powerpoint/2010/main" val="317170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тем эссе</a:t>
            </a:r>
            <a:endParaRPr lang="ru-RU" dirty="0"/>
          </a:p>
        </p:txBody>
      </p:sp>
      <p:sp>
        <p:nvSpPr>
          <p:cNvPr id="3" name="Объект 2"/>
          <p:cNvSpPr>
            <a:spLocks noGrp="1"/>
          </p:cNvSpPr>
          <p:nvPr>
            <p:ph idx="1"/>
          </p:nvPr>
        </p:nvSpPr>
        <p:spPr/>
        <p:txBody>
          <a:bodyPr>
            <a:normAutofit fontScale="92500" lnSpcReduction="20000"/>
          </a:bodyPr>
          <a:lstStyle/>
          <a:p>
            <a:r>
              <a:rPr lang="ru-RU" dirty="0" smtClean="0"/>
              <a:t>Сюжет «</a:t>
            </a:r>
            <a:r>
              <a:rPr lang="ru-RU" dirty="0" err="1" smtClean="0"/>
              <a:t>Беовульфа</a:t>
            </a:r>
            <a:r>
              <a:rPr lang="ru-RU" dirty="0" smtClean="0"/>
              <a:t>» </a:t>
            </a:r>
            <a:r>
              <a:rPr lang="ru-RU" dirty="0"/>
              <a:t>в современной </a:t>
            </a:r>
            <a:r>
              <a:rPr lang="ru-RU" dirty="0" err="1"/>
              <a:t>киноинтерпретации</a:t>
            </a:r>
            <a:r>
              <a:rPr lang="ru-RU" dirty="0"/>
              <a:t> (на </a:t>
            </a:r>
            <a:r>
              <a:rPr lang="ru-RU" dirty="0" smtClean="0"/>
              <a:t>материале </a:t>
            </a:r>
            <a:r>
              <a:rPr lang="ru-RU" dirty="0"/>
              <a:t>фильма «</a:t>
            </a:r>
            <a:r>
              <a:rPr lang="ru-RU" dirty="0" err="1"/>
              <a:t>Беовульф</a:t>
            </a:r>
            <a:r>
              <a:rPr lang="ru-RU" dirty="0" smtClean="0"/>
              <a:t>» </a:t>
            </a:r>
            <a:r>
              <a:rPr lang="ru-RU" dirty="0"/>
              <a:t>2007 г</a:t>
            </a:r>
            <a:r>
              <a:rPr lang="ru-RU" dirty="0" smtClean="0"/>
              <a:t>.)</a:t>
            </a:r>
          </a:p>
          <a:p>
            <a:r>
              <a:rPr lang="ru-RU" dirty="0" smtClean="0"/>
              <a:t>«Кентерберийские рассказы» в современной </a:t>
            </a:r>
            <a:r>
              <a:rPr lang="ru-RU" dirty="0" err="1" smtClean="0"/>
              <a:t>киноинтерпретации</a:t>
            </a:r>
            <a:r>
              <a:rPr lang="ru-RU" dirty="0" smtClean="0"/>
              <a:t> (на материале фильма «История рыцаря» 2001 г.)</a:t>
            </a:r>
          </a:p>
          <a:p>
            <a:r>
              <a:rPr lang="ru-RU" dirty="0" smtClean="0"/>
              <a:t>Сюжет </a:t>
            </a:r>
            <a:r>
              <a:rPr lang="ru-RU" dirty="0"/>
              <a:t>«Кентерберийских рассказов» Дж. Чосера в современной </a:t>
            </a:r>
            <a:r>
              <a:rPr lang="ru-RU" dirty="0" err="1"/>
              <a:t>киноинтерпретации</a:t>
            </a:r>
            <a:r>
              <a:rPr lang="ru-RU" dirty="0"/>
              <a:t> (на материале фильма «Кентерберийские рассказы» Пьера </a:t>
            </a:r>
            <a:r>
              <a:rPr lang="ru-RU" dirty="0" err="1"/>
              <a:t>Пазолини</a:t>
            </a:r>
            <a:r>
              <a:rPr lang="ru-RU" dirty="0"/>
              <a:t>)</a:t>
            </a:r>
          </a:p>
          <a:p>
            <a:r>
              <a:rPr lang="ru-RU" dirty="0" smtClean="0"/>
              <a:t>«Кентерберийские рассказы» </a:t>
            </a:r>
            <a:r>
              <a:rPr lang="ru-RU" dirty="0"/>
              <a:t>в современной </a:t>
            </a:r>
            <a:r>
              <a:rPr lang="ru-RU" dirty="0" err="1"/>
              <a:t>киноинтерпретации</a:t>
            </a:r>
            <a:r>
              <a:rPr lang="ru-RU" dirty="0"/>
              <a:t> (на материале мультфильма </a:t>
            </a:r>
            <a:r>
              <a:rPr lang="ru-RU" dirty="0" smtClean="0"/>
              <a:t>«Кентерберийские рассказы» </a:t>
            </a:r>
            <a:r>
              <a:rPr lang="ru-RU" dirty="0"/>
              <a:t>1998-2000 гг</a:t>
            </a:r>
            <a:r>
              <a:rPr lang="ru-RU" dirty="0" smtClean="0"/>
              <a:t>.)</a:t>
            </a:r>
          </a:p>
          <a:p>
            <a:r>
              <a:rPr lang="ru-RU" dirty="0"/>
              <a:t>Сюжет «Сэра </a:t>
            </a:r>
            <a:r>
              <a:rPr lang="ru-RU" dirty="0" err="1"/>
              <a:t>Гавейна</a:t>
            </a:r>
            <a:r>
              <a:rPr lang="ru-RU" dirty="0"/>
              <a:t> и Зеленого Рыцаря» в современной </a:t>
            </a:r>
            <a:r>
              <a:rPr lang="ru-RU" dirty="0" err="1"/>
              <a:t>киноинтерпретации</a:t>
            </a:r>
            <a:r>
              <a:rPr lang="ru-RU" dirty="0"/>
              <a:t> (на материале фильма </a:t>
            </a:r>
            <a:r>
              <a:rPr lang="ru-RU" dirty="0" err="1"/>
              <a:t>фильма</a:t>
            </a:r>
            <a:r>
              <a:rPr lang="ru-RU" dirty="0"/>
              <a:t> «Легенда о Зеленом Рыцаре» Дэвида </a:t>
            </a:r>
            <a:r>
              <a:rPr lang="ru-RU" dirty="0" err="1"/>
              <a:t>Лоури</a:t>
            </a:r>
            <a:r>
              <a:rPr lang="ru-RU" dirty="0"/>
              <a:t>)</a:t>
            </a:r>
          </a:p>
          <a:p>
            <a:endParaRPr lang="ru-RU" dirty="0"/>
          </a:p>
        </p:txBody>
      </p:sp>
    </p:spTree>
    <p:extLst>
      <p:ext uri="{BB962C8B-B14F-4D97-AF65-F5344CB8AC3E}">
        <p14:creationId xmlns:p14="http://schemas.microsoft.com/office/powerpoint/2010/main" val="385847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Вопросы?</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0625" y="1311111"/>
            <a:ext cx="6426558" cy="5334043"/>
          </a:xfrm>
        </p:spPr>
      </p:pic>
    </p:spTree>
    <p:extLst>
      <p:ext uri="{BB962C8B-B14F-4D97-AF65-F5344CB8AC3E}">
        <p14:creationId xmlns:p14="http://schemas.microsoft.com/office/powerpoint/2010/main" val="4133270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rotWithShape="1">
          <a:blip r:embed="rId2"/>
          <a:srcRect l="4350" t="31733" r="27325" b="10400"/>
          <a:stretch/>
        </p:blipFill>
        <p:spPr>
          <a:xfrm>
            <a:off x="0" y="457200"/>
            <a:ext cx="12245754" cy="5833872"/>
          </a:xfrm>
          <a:prstGeom prst="rect">
            <a:avLst/>
          </a:prstGeom>
        </p:spPr>
      </p:pic>
    </p:spTree>
    <p:extLst>
      <p:ext uri="{BB962C8B-B14F-4D97-AF65-F5344CB8AC3E}">
        <p14:creationId xmlns:p14="http://schemas.microsoft.com/office/powerpoint/2010/main" val="286078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rotWithShape="1">
          <a:blip r:embed="rId2"/>
          <a:srcRect l="11100" t="21333" r="12925" b="11067"/>
          <a:stretch/>
        </p:blipFill>
        <p:spPr>
          <a:xfrm>
            <a:off x="0" y="0"/>
            <a:ext cx="7508955" cy="3758184"/>
          </a:xfrm>
          <a:prstGeom prst="rect">
            <a:avLst/>
          </a:prstGeom>
        </p:spPr>
      </p:pic>
      <p:pic>
        <p:nvPicPr>
          <p:cNvPr id="5" name="Рисунок 4"/>
          <p:cNvPicPr>
            <a:picLocks noChangeAspect="1"/>
          </p:cNvPicPr>
          <p:nvPr/>
        </p:nvPicPr>
        <p:blipFill rotWithShape="1">
          <a:blip r:embed="rId3"/>
          <a:srcRect l="2176" t="21466" r="31749" b="7199"/>
          <a:stretch/>
        </p:blipFill>
        <p:spPr>
          <a:xfrm>
            <a:off x="6025896" y="2906756"/>
            <a:ext cx="6053328" cy="3675971"/>
          </a:xfrm>
          <a:prstGeom prst="rect">
            <a:avLst/>
          </a:prstGeom>
        </p:spPr>
      </p:pic>
    </p:spTree>
    <p:extLst>
      <p:ext uri="{BB962C8B-B14F-4D97-AF65-F5344CB8AC3E}">
        <p14:creationId xmlns:p14="http://schemas.microsoft.com/office/powerpoint/2010/main" val="3283138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Методологическая рамка</a:t>
            </a:r>
            <a:endParaRPr lang="ru-RU" dirty="0"/>
          </a:p>
        </p:txBody>
      </p:sp>
      <p:sp>
        <p:nvSpPr>
          <p:cNvPr id="3" name="Объект 2"/>
          <p:cNvSpPr>
            <a:spLocks noGrp="1"/>
          </p:cNvSpPr>
          <p:nvPr>
            <p:ph idx="1"/>
          </p:nvPr>
        </p:nvSpPr>
        <p:spPr/>
        <p:txBody>
          <a:bodyPr/>
          <a:lstStyle/>
          <a:p>
            <a:endParaRPr lang="ru-RU" dirty="0" smtClean="0"/>
          </a:p>
          <a:p>
            <a:endParaRPr lang="ru-RU" dirty="0" smtClean="0"/>
          </a:p>
          <a:p>
            <a:r>
              <a:rPr lang="ru-RU" dirty="0" smtClean="0"/>
              <a:t>Рецептивная эстетика</a:t>
            </a:r>
          </a:p>
          <a:p>
            <a:endParaRPr lang="ru-RU" dirty="0" smtClean="0"/>
          </a:p>
          <a:p>
            <a:endParaRPr lang="ru-RU" dirty="0" smtClean="0"/>
          </a:p>
          <a:p>
            <a:r>
              <a:rPr lang="ru-RU" dirty="0" smtClean="0"/>
              <a:t>Теория адаптации</a:t>
            </a:r>
            <a:endParaRPr lang="ru-RU" dirty="0"/>
          </a:p>
        </p:txBody>
      </p:sp>
    </p:spTree>
    <p:extLst>
      <p:ext uri="{BB962C8B-B14F-4D97-AF65-F5344CB8AC3E}">
        <p14:creationId xmlns:p14="http://schemas.microsoft.com/office/powerpoint/2010/main" val="311041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«читать» фильмы о Средневековье</a:t>
            </a:r>
            <a:endParaRPr lang="ru-RU" dirty="0"/>
          </a:p>
        </p:txBody>
      </p:sp>
      <p:sp>
        <p:nvSpPr>
          <p:cNvPr id="3" name="Объект 2"/>
          <p:cNvSpPr>
            <a:spLocks noGrp="1"/>
          </p:cNvSpPr>
          <p:nvPr>
            <p:ph idx="1"/>
          </p:nvPr>
        </p:nvSpPr>
        <p:spPr/>
        <p:txBody>
          <a:bodyPr>
            <a:normAutofit fontScale="92500"/>
          </a:bodyPr>
          <a:lstStyle/>
          <a:p>
            <a:pPr marL="0" indent="0">
              <a:buNone/>
            </a:pPr>
            <a:r>
              <a:rPr lang="ru-RU" b="1" i="1" dirty="0"/>
              <a:t>1. Повествование: сюжет и персонажи</a:t>
            </a:r>
            <a:endParaRPr lang="ru-RU" dirty="0"/>
          </a:p>
          <a:p>
            <a:pPr marL="0" indent="0">
              <a:buNone/>
            </a:pPr>
            <a:r>
              <a:rPr lang="ru-RU" dirty="0"/>
              <a:t>Как трансформируется сюжет оригинального произведения в фильме? Какие сюжетные эпизоды фильма соответствуют произведению, какие – нет? Какие эпизоды произведения не вошли в фильм и почему? С чего начинается фильм? Как устроены в фильме кульминация и развязка? Как интерпретировать финальные кадры фильма? Какой основной посыл и целевая аудитория истории в том виде, в каком она рассказана в фильме? Как и когда появляется в кадре главный герой, как раскрывается его характер через поступки и поведение? Какую функцию выполняют второстепенные персонажи? Есть ли отличия между оригинальным произведением и фильмом и как их можно объяснить?</a:t>
            </a:r>
          </a:p>
          <a:p>
            <a:endParaRPr lang="ru-RU" dirty="0"/>
          </a:p>
        </p:txBody>
      </p:sp>
    </p:spTree>
    <p:extLst>
      <p:ext uri="{BB962C8B-B14F-4D97-AF65-F5344CB8AC3E}">
        <p14:creationId xmlns:p14="http://schemas.microsoft.com/office/powerpoint/2010/main" val="216082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«читать» фильмы о Средневековье</a:t>
            </a:r>
            <a:endParaRPr lang="ru-RU" dirty="0"/>
          </a:p>
        </p:txBody>
      </p:sp>
      <p:sp>
        <p:nvSpPr>
          <p:cNvPr id="3" name="Объект 2"/>
          <p:cNvSpPr>
            <a:spLocks noGrp="1"/>
          </p:cNvSpPr>
          <p:nvPr>
            <p:ph idx="1"/>
          </p:nvPr>
        </p:nvSpPr>
        <p:spPr/>
        <p:txBody>
          <a:bodyPr>
            <a:normAutofit lnSpcReduction="10000"/>
          </a:bodyPr>
          <a:lstStyle/>
          <a:p>
            <a:pPr marL="0" indent="0">
              <a:buNone/>
            </a:pPr>
            <a:r>
              <a:rPr lang="ru-RU" b="1" i="1" dirty="0"/>
              <a:t>2. Визуальная составляющая: свет, цвет и ракурс, костюмы и реквизит</a:t>
            </a:r>
            <a:endParaRPr lang="ru-RU" dirty="0"/>
          </a:p>
          <a:p>
            <a:pPr marL="0" indent="0">
              <a:buNone/>
            </a:pPr>
            <a:r>
              <a:rPr lang="ru-RU" dirty="0"/>
              <a:t>Какие особенности светового и цветового решений можно выделить? Какой свет используется чаще (ровный или контрастный, резко противопоставляющий свет и темноту) и почему? Какие ощущения у зрителя это создает? Есть ли какие-то определенные цветовые решения, которые преобладают либо в определенных сценах, либо во всем фильме – или же связаны с какими-то героями или темами? Почему они используются? Насколько исторически точными являются изображенные костюмы, предметы быта, постройки и прочие реалии эпохи? Есть ли у них какие-то прототипы?</a:t>
            </a:r>
          </a:p>
          <a:p>
            <a:endParaRPr lang="ru-RU" dirty="0"/>
          </a:p>
        </p:txBody>
      </p:sp>
    </p:spTree>
    <p:extLst>
      <p:ext uri="{BB962C8B-B14F-4D97-AF65-F5344CB8AC3E}">
        <p14:creationId xmlns:p14="http://schemas.microsoft.com/office/powerpoint/2010/main" val="3127120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«читать» фильмы о Средневековье</a:t>
            </a:r>
            <a:endParaRPr lang="ru-RU" dirty="0"/>
          </a:p>
        </p:txBody>
      </p:sp>
      <p:sp>
        <p:nvSpPr>
          <p:cNvPr id="3" name="Объект 2"/>
          <p:cNvSpPr>
            <a:spLocks noGrp="1"/>
          </p:cNvSpPr>
          <p:nvPr>
            <p:ph idx="1"/>
          </p:nvPr>
        </p:nvSpPr>
        <p:spPr/>
        <p:txBody>
          <a:bodyPr/>
          <a:lstStyle/>
          <a:p>
            <a:pPr marL="0" indent="0">
              <a:buNone/>
            </a:pPr>
            <a:r>
              <a:rPr lang="ru-RU" b="1" i="1" dirty="0"/>
              <a:t>3. Монтаж и движение камеры</a:t>
            </a:r>
            <a:endParaRPr lang="ru-RU" dirty="0"/>
          </a:p>
          <a:p>
            <a:pPr marL="0" indent="0">
              <a:buNone/>
            </a:pPr>
            <a:r>
              <a:rPr lang="ru-RU" dirty="0"/>
              <a:t>Насколько быстро меняются кадры и ракурсы? Какова средняя продолжительность кадра? Какие ощущения у зрителя это создает? Как движение камеры соотносится с сюжетом или авторскими идеями? Какие ассоциативные связи между кадрами можно отметить? В чем их значение? Какие ракурсы используются? Показаны ли события «глазами» кого-то из персонажей или «объективно»? Почему? Используются ли крупные планы или </a:t>
            </a:r>
            <a:r>
              <a:rPr lang="ru-RU" dirty="0" err="1"/>
              <a:t>макропланы</a:t>
            </a:r>
            <a:r>
              <a:rPr lang="ru-RU" dirty="0"/>
              <a:t> и для чего? Есть ли дальние планы, какова их функциональная нагрузка?</a:t>
            </a:r>
          </a:p>
          <a:p>
            <a:endParaRPr lang="ru-RU" dirty="0"/>
          </a:p>
        </p:txBody>
      </p:sp>
    </p:spTree>
    <p:extLst>
      <p:ext uri="{BB962C8B-B14F-4D97-AF65-F5344CB8AC3E}">
        <p14:creationId xmlns:p14="http://schemas.microsoft.com/office/powerpoint/2010/main" val="113823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«читать» фильмы о Средневековье</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b="1" i="1" dirty="0"/>
              <a:t>4. Звуковой ряд: речь актеров и музыкальное решение</a:t>
            </a:r>
            <a:endParaRPr lang="ru-RU" dirty="0"/>
          </a:p>
          <a:p>
            <a:pPr marL="0" indent="0">
              <a:buNone/>
            </a:pPr>
            <a:r>
              <a:rPr lang="ru-RU" dirty="0"/>
              <a:t>(Если вы смотрите фильм в оригинале: можно ли выделить какие-либо намеренные акценты или нюансы произношения в речи актеров?) Какой звук преобладает: </a:t>
            </a:r>
            <a:r>
              <a:rPr lang="ru-RU" dirty="0" err="1"/>
              <a:t>диегетический</a:t>
            </a:r>
            <a:r>
              <a:rPr lang="ru-RU" dirty="0"/>
              <a:t> (источник которого принадлежит миру внутри фильма, его слышат персонажи) или </a:t>
            </a:r>
            <a:r>
              <a:rPr lang="ru-RU" dirty="0" err="1"/>
              <a:t>экстрадиегитический</a:t>
            </a:r>
            <a:r>
              <a:rPr lang="ru-RU" dirty="0"/>
              <a:t> (воздействующий только на зрителя, например, закадровая музыка)? Используется ли контрапунктный (т.е. намеренно не соответствующий изображению) звук? Какие особенности звукоряда можно отметить (например, использование повышения или понижения тона, игру на резких контрастах или диссонансе картинки и звука, повторяющиеся звуки / мелодии)? Как связаны определенные мелодии и повествование? Какие ощущения у зрителя это создает?</a:t>
            </a:r>
          </a:p>
          <a:p>
            <a:endParaRPr lang="ru-RU" dirty="0"/>
          </a:p>
        </p:txBody>
      </p:sp>
    </p:spTree>
    <p:extLst>
      <p:ext uri="{BB962C8B-B14F-4D97-AF65-F5344CB8AC3E}">
        <p14:creationId xmlns:p14="http://schemas.microsoft.com/office/powerpoint/2010/main" val="284353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Материал и ход работы</a:t>
            </a:r>
            <a:endParaRPr lang="ru-RU" dirty="0"/>
          </a:p>
        </p:txBody>
      </p:sp>
      <p:sp>
        <p:nvSpPr>
          <p:cNvPr id="3" name="Текст 2"/>
          <p:cNvSpPr>
            <a:spLocks noGrp="1"/>
          </p:cNvSpPr>
          <p:nvPr>
            <p:ph type="body" idx="1"/>
          </p:nvPr>
        </p:nvSpPr>
        <p:spPr/>
        <p:txBody>
          <a:bodyPr/>
          <a:lstStyle/>
          <a:p>
            <a:r>
              <a:rPr lang="ru-RU" dirty="0" smtClean="0"/>
              <a:t>Оригинал</a:t>
            </a:r>
            <a:endParaRPr lang="ru-RU" dirty="0"/>
          </a:p>
        </p:txBody>
      </p:sp>
      <p:sp>
        <p:nvSpPr>
          <p:cNvPr id="4" name="Объект 3"/>
          <p:cNvSpPr>
            <a:spLocks noGrp="1"/>
          </p:cNvSpPr>
          <p:nvPr>
            <p:ph sz="half" idx="2"/>
          </p:nvPr>
        </p:nvSpPr>
        <p:spPr/>
        <p:txBody>
          <a:bodyPr/>
          <a:lstStyle/>
          <a:p>
            <a:endParaRPr lang="ru-RU" dirty="0" smtClean="0"/>
          </a:p>
          <a:p>
            <a:r>
              <a:rPr lang="ru-RU" dirty="0" smtClean="0"/>
              <a:t>«</a:t>
            </a:r>
            <a:r>
              <a:rPr lang="ru-RU" dirty="0" err="1" smtClean="0"/>
              <a:t>Беовульф</a:t>
            </a:r>
            <a:r>
              <a:rPr lang="ru-RU" dirty="0" smtClean="0"/>
              <a:t>»</a:t>
            </a:r>
          </a:p>
          <a:p>
            <a:endParaRPr lang="ru-RU" dirty="0" smtClean="0"/>
          </a:p>
          <a:p>
            <a:endParaRPr lang="ru-RU" dirty="0"/>
          </a:p>
          <a:p>
            <a:r>
              <a:rPr lang="ru-RU" dirty="0" smtClean="0"/>
              <a:t>«Смерть Артура» Томаса </a:t>
            </a:r>
            <a:r>
              <a:rPr lang="ru-RU" dirty="0" err="1" smtClean="0"/>
              <a:t>Мэлори</a:t>
            </a:r>
            <a:endParaRPr lang="ru-RU" dirty="0"/>
          </a:p>
        </p:txBody>
      </p:sp>
      <p:sp>
        <p:nvSpPr>
          <p:cNvPr id="5" name="Текст 4"/>
          <p:cNvSpPr>
            <a:spLocks noGrp="1"/>
          </p:cNvSpPr>
          <p:nvPr>
            <p:ph type="body" sz="quarter" idx="3"/>
          </p:nvPr>
        </p:nvSpPr>
        <p:spPr/>
        <p:txBody>
          <a:bodyPr/>
          <a:lstStyle/>
          <a:p>
            <a:r>
              <a:rPr lang="ru-RU" dirty="0" err="1" smtClean="0"/>
              <a:t>Киноинтерпретация</a:t>
            </a:r>
            <a:endParaRPr lang="ru-RU" dirty="0"/>
          </a:p>
        </p:txBody>
      </p:sp>
      <p:sp>
        <p:nvSpPr>
          <p:cNvPr id="6" name="Объект 5"/>
          <p:cNvSpPr>
            <a:spLocks noGrp="1"/>
          </p:cNvSpPr>
          <p:nvPr>
            <p:ph sz="quarter" idx="4"/>
          </p:nvPr>
        </p:nvSpPr>
        <p:spPr/>
        <p:txBody>
          <a:bodyPr/>
          <a:lstStyle/>
          <a:p>
            <a:endParaRPr lang="ru-RU" dirty="0" smtClean="0"/>
          </a:p>
          <a:p>
            <a:r>
              <a:rPr lang="ru-RU" dirty="0" smtClean="0"/>
              <a:t>фильм </a:t>
            </a:r>
            <a:r>
              <a:rPr lang="ru-RU" dirty="0"/>
              <a:t>Роберта </a:t>
            </a:r>
            <a:r>
              <a:rPr lang="ru-RU" dirty="0" err="1"/>
              <a:t>Земекиса</a:t>
            </a:r>
            <a:r>
              <a:rPr lang="ru-RU" dirty="0"/>
              <a:t> </a:t>
            </a:r>
            <a:r>
              <a:rPr lang="ru-RU" dirty="0" smtClean="0"/>
              <a:t>«</a:t>
            </a:r>
            <a:r>
              <a:rPr lang="ru-RU" dirty="0" err="1"/>
              <a:t>Беовульф</a:t>
            </a:r>
            <a:r>
              <a:rPr lang="ru-RU" dirty="0" smtClean="0"/>
              <a:t>» (2007 г.)</a:t>
            </a:r>
          </a:p>
          <a:p>
            <a:endParaRPr lang="ru-RU" dirty="0"/>
          </a:p>
          <a:p>
            <a:r>
              <a:rPr lang="ru-RU" dirty="0"/>
              <a:t>фильм Джона </a:t>
            </a:r>
            <a:r>
              <a:rPr lang="ru-RU" dirty="0" err="1"/>
              <a:t>Бурмена</a:t>
            </a:r>
            <a:r>
              <a:rPr lang="ru-RU" dirty="0"/>
              <a:t> </a:t>
            </a:r>
            <a:r>
              <a:rPr lang="ru-RU" dirty="0" smtClean="0"/>
              <a:t>«</a:t>
            </a:r>
            <a:r>
              <a:rPr lang="ru-RU" dirty="0" err="1"/>
              <a:t>Экскалибур</a:t>
            </a:r>
            <a:r>
              <a:rPr lang="ru-RU" dirty="0"/>
              <a:t>» </a:t>
            </a:r>
            <a:r>
              <a:rPr lang="ru-RU" dirty="0" smtClean="0"/>
              <a:t>(1981 г.)</a:t>
            </a:r>
            <a:endParaRPr lang="ru-RU" dirty="0"/>
          </a:p>
        </p:txBody>
      </p:sp>
    </p:spTree>
    <p:extLst>
      <p:ext uri="{BB962C8B-B14F-4D97-AF65-F5344CB8AC3E}">
        <p14:creationId xmlns:p14="http://schemas.microsoft.com/office/powerpoint/2010/main" val="6083152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606</Words>
  <Application>Microsoft Office PowerPoint</Application>
  <PresentationFormat>Широкоэкранный</PresentationFormat>
  <Paragraphs>40</Paragraphs>
  <Slides>13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EB Garamond Medium</vt:lpstr>
      <vt:lpstr>EB Garamond SemiBold</vt:lpstr>
      <vt:lpstr>Тема Office</vt:lpstr>
      <vt:lpstr>Как «читать» фильмы о Средневековье</vt:lpstr>
      <vt:lpstr>Презентация PowerPoint</vt:lpstr>
      <vt:lpstr>Презентация PowerPoint</vt:lpstr>
      <vt:lpstr>Методологическая рамка</vt:lpstr>
      <vt:lpstr>Как «читать» фильмы о Средневековье</vt:lpstr>
      <vt:lpstr>Как «читать» фильмы о Средневековье</vt:lpstr>
      <vt:lpstr>Как «читать» фильмы о Средневековье</vt:lpstr>
      <vt:lpstr>Как «читать» фильмы о Средневековье</vt:lpstr>
      <vt:lpstr>Материал и ход работы</vt:lpstr>
      <vt:lpstr>Презентация PowerPoint</vt:lpstr>
      <vt:lpstr>Презентация PowerPoint</vt:lpstr>
      <vt:lpstr>Примеры тем эссе</vt:lpstr>
      <vt:lpstr>Вопросы?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«читать» фильмы о Средневековье</dc:title>
  <dc:creator>Мария</dc:creator>
  <cp:lastModifiedBy>Мария</cp:lastModifiedBy>
  <cp:revision>10</cp:revision>
  <dcterms:created xsi:type="dcterms:W3CDTF">2022-09-22T10:52:16Z</dcterms:created>
  <dcterms:modified xsi:type="dcterms:W3CDTF">2022-09-22T12:22:24Z</dcterms:modified>
</cp:coreProperties>
</file>