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172" r:id="rId2"/>
    <p:sldId id="1335" r:id="rId3"/>
    <p:sldId id="1334" r:id="rId4"/>
    <p:sldId id="1328" r:id="rId5"/>
    <p:sldId id="1304" r:id="rId6"/>
    <p:sldId id="1330" r:id="rId7"/>
    <p:sldId id="1332" r:id="rId8"/>
  </p:sldIdLst>
  <p:sldSz cx="9144000" cy="6858000" type="screen4x3"/>
  <p:notesSz cx="7104063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311C08-5FB3-492F-8FCF-81838BA2E91A}">
          <p14:sldIdLst>
            <p14:sldId id="1172"/>
            <p14:sldId id="1335"/>
            <p14:sldId id="1334"/>
            <p14:sldId id="1328"/>
            <p14:sldId id="1304"/>
            <p14:sldId id="1330"/>
            <p14:sldId id="1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21"/>
    <a:srgbClr val="0000FF"/>
    <a:srgbClr val="21386F"/>
    <a:srgbClr val="1F3F7F"/>
    <a:srgbClr val="1B3B72"/>
    <a:srgbClr val="2B4D94"/>
    <a:srgbClr val="FF0000"/>
    <a:srgbClr val="006600"/>
    <a:srgbClr val="3061C2"/>
    <a:srgbClr val="003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6395" autoAdjust="0"/>
  </p:normalViewPr>
  <p:slideViewPr>
    <p:cSldViewPr snapToGrid="0" snapToObjects="1">
      <p:cViewPr varScale="1">
        <p:scale>
          <a:sx n="111" d="100"/>
          <a:sy n="111" d="100"/>
        </p:scale>
        <p:origin x="15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994" y="4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14C64E3-0A1E-42A8-9DC5-5E2793168F7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B29700F-D752-447E-B9C1-766F78C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4" y="4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BA8881E-6F76-411A-8669-F6C7C427A92E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7D80FA0-9E45-4B9B-BF87-F5A80A302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Готовы ли мы жить в городе будущего?</a:t>
            </a:r>
            <a:endParaRPr lang="en-US" sz="1200" b="1" dirty="0" smtClean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Аннотация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Пандемия и связанные с ней ограничения мобильности изменили мир, кажется, навсегда! Средства индивидуальной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транспортной мобильности и процветающий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елеворкинг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заставляют городской общественный транспорт менять приоритеты.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Зумеры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«голосуют ногами», предпочитая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удалёнку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погружаясь в различные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метавселенные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где «транспорт» бесплатен, потому что не нужен. Изменят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 эти тренды городской ландшафт или нас ждёт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деурбанизация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Поговорим на эти темы и поможем друг другу понять, как же будет выглядеть город будущего!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B7F969-8E0F-4ADC-AD0F-2BFC2AAFE5E2}" type="slidenum">
              <a:rPr lang="en-GB" altLang="ru-RU" smtClean="0"/>
              <a:pPr eaLnBrk="1" hangingPunct="1"/>
              <a:t>1</a:t>
            </a:fld>
            <a:endParaRPr lang="en-GB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2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35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3</a:t>
            </a:fld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6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4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4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4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16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93B8-B920-4D7B-86B4-560806246705}" type="slidenum">
              <a:rPr lang="ru-RU" smtClean="0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5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ADAD2-B3ED-4436-ADE1-F67637E59A89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763D-1A91-400F-9FE6-D561AB8CF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B72F8-216A-4686-B664-BC532EC4E0C4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5E7A6-ADB9-47E3-BE1F-7AF520E98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A88C9F-8750-403F-BE51-41AABB5862D3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7A56-2117-47F0-AF01-61EDFFAA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5E183-6D5B-48B6-B231-4D1CE3FE7E80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BEA12-48F7-40D8-B590-2398D4E21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D9AFC-4ECB-439A-B34F-614A3DA7B530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48161-D661-41A2-A353-34E7FA32B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19061-BE62-490A-AC04-71EDA82E6FFB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AA17-5F66-44D1-9403-A57AC555F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0A4C6-C033-4201-B5E4-7A9EA08BBA02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765DA-C410-4482-9898-6E59CC130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521-BEB1-4283-B6CF-4E478BC655A5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88B03-33F2-427C-82A1-1BA69BD5A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17749-BF53-4207-98B6-736A6453D9C1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36E9-85BA-4B86-AF17-6D634DFAE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D2B60-A992-4A36-81F4-4B82A48DCD47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3D3F-6FDD-46D6-8353-F4EB5664B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CD18B-0EEA-43D7-BDCF-D6846A9444F8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8FF1D-4A0E-4DC5-AC92-7210971AB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AEE8336-6669-4D57-853F-2568543331BD}" type="datetime1">
              <a:rPr lang="en-US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40CB177-911D-4374-BB2E-4E0D05CF94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3154166" y="1608083"/>
            <a:ext cx="5725674" cy="183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endParaRPr lang="ru-RU" sz="3600" b="1" dirty="0" smtClean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Искусственный </a:t>
            </a:r>
            <a:r>
              <a:rPr lang="ru-RU" sz="3600" b="1" dirty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интеллект в обучении и оценивании</a:t>
            </a:r>
            <a:endParaRPr lang="en-US" sz="36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endParaRPr lang="en-US" sz="2000" b="1" dirty="0" smtClean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endParaRPr lang="en-US" sz="20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endParaRPr lang="ru-RU" sz="20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endParaRPr lang="ru-RU" sz="20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r>
              <a:rPr lang="ru-RU" sz="2000" b="1" dirty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Дементьев Андрей Викторович</a:t>
            </a:r>
          </a:p>
          <a:p>
            <a:pPr lvl="0" algn="l"/>
            <a:endParaRPr lang="ru-RU" sz="2000" dirty="0" smtClean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r>
              <a:rPr lang="ru-RU" sz="2000" dirty="0" smtClean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Директор </a:t>
            </a:r>
            <a:r>
              <a:rPr lang="ru-RU" sz="2000" dirty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по развитию преподавательского мастерства, НИУ </a:t>
            </a:r>
            <a:r>
              <a:rPr lang="ru-RU" sz="2000" dirty="0" smtClean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ВШЭ</a:t>
            </a:r>
            <a:endParaRPr lang="en-US" sz="2000" b="1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endParaRPr lang="en-US" sz="20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  <a:p>
            <a:pPr lvl="0" algn="l"/>
            <a:r>
              <a:rPr lang="en-US" sz="2000" b="1" dirty="0">
                <a:solidFill>
                  <a:srgbClr val="1F3F7F"/>
                </a:solidFill>
                <a:latin typeface="HSE Sans" panose="02000000000000000000" pitchFamily="50" charset="0"/>
                <a:cs typeface="Arial" panose="020B0604020202020204" pitchFamily="34" charset="0"/>
              </a:rPr>
              <a:t> </a:t>
            </a:r>
            <a:endParaRPr lang="en-GB" sz="4000" b="1" dirty="0">
              <a:solidFill>
                <a:srgbClr val="1F3F7F"/>
              </a:solidFill>
              <a:latin typeface="HSE Sans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3909" y="-1"/>
            <a:ext cx="2376109" cy="6858001"/>
          </a:xfrm>
          <a:prstGeom prst="rect">
            <a:avLst/>
          </a:prstGeom>
          <a:blipFill dpi="0" rotWithShape="1">
            <a:blip r:embed="rId3"/>
            <a:srcRect/>
            <a:tile tx="0" ty="-41275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628650" algn="l" eaLnBrk="1" hangingPunct="1">
              <a:lnSpc>
                <a:spcPts val="3300"/>
              </a:lnSpc>
            </a:pPr>
            <a:endParaRPr lang="ru-RU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27789" y="6270759"/>
            <a:ext cx="5275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1F3F7F"/>
                </a:solidFill>
                <a:latin typeface="HSE Sans Black" panose="02000000000000000000" pitchFamily="50" charset="0"/>
                <a:cs typeface="Arial" panose="020B0604020202020204" pitchFamily="34" charset="0"/>
              </a:rPr>
              <a:t>2023</a:t>
            </a:r>
            <a:endParaRPr lang="en-US" sz="2000" dirty="0">
              <a:solidFill>
                <a:srgbClr val="1F3F7F"/>
              </a:solidFill>
              <a:latin typeface="HSE Sans Black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1641" y="317809"/>
            <a:ext cx="608199" cy="60005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54165" y="417781"/>
            <a:ext cx="51992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Преподавательский </a:t>
            </a:r>
            <a:r>
              <a:rPr lang="ru-RU" sz="2000" dirty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день / </a:t>
            </a:r>
            <a:r>
              <a:rPr lang="en-US" sz="2000" dirty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Teacher</a:t>
            </a:r>
            <a:r>
              <a:rPr lang="ru-RU" sz="2000" dirty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’</a:t>
            </a:r>
            <a:r>
              <a:rPr lang="en-US" sz="2000" dirty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s </a:t>
            </a:r>
            <a:r>
              <a:rPr lang="en-US" sz="2000" dirty="0" smtClean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Day</a:t>
            </a:r>
            <a:r>
              <a:rPr lang="ru-RU" sz="2000" dirty="0" smtClean="0">
                <a:solidFill>
                  <a:srgbClr val="1F3F7F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1F3F7F"/>
              </a:solidFill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вызовы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594" y="1371601"/>
            <a:ext cx="7957246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процесс обучения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Ориентированное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результат обучение (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OBE/OBS)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предполагает, что «продукт»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обучения:</a:t>
            </a: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наблюдаемы</a:t>
            </a: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измеряемы</a:t>
            </a: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отчуждаемый </a:t>
            </a:r>
            <a:endParaRPr lang="ru-RU" sz="20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самостоятельной деятельности студента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студент подключает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к выполнению задания,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можно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считать таким РЕЗУЛЬТАТОМ?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Компетентностный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 (</a:t>
            </a:r>
            <a:r>
              <a:rPr lang="en-US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CBE)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включает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оценивания прогресса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Тогда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студента и </a:t>
            </a: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нейронки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становятся взаимно дополняемыми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ru-RU" sz="20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нейронки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 обучаются быстрее некоторых студентов</a:t>
            </a:r>
            <a:endParaRPr lang="ru-RU" sz="20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 (НИУ ВШЭ)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2</a:t>
                      </a:fld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86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257300"/>
            <a:ext cx="7038975" cy="5273307"/>
          </a:xfrm>
          <a:prstGeom prst="rect">
            <a:avLst/>
          </a:prstGeom>
        </p:spPr>
      </p:pic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Пре-тест и пост-тест </a:t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экономическое мышление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62600" y="1325881"/>
            <a:ext cx="3067050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1ый семестр 2022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 студентов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1ый курс </a:t>
            </a: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ФЭН НИУ ВШЭ</a:t>
            </a:r>
            <a:endParaRPr lang="en-US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 А.В.(НИУ ВШЭ)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3</a:t>
                      </a:fld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94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в преподавании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594" y="1371601"/>
            <a:ext cx="7957246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дизайн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различных шаблонов программ учебных дисциплин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содержательное наполнение разделов курса уникальным «авторским» контентом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Формулирование на основе содержания курса его целей и планируемых результатов обучения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Построение индивидуальных образовательных траекторий для адаптивного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на </a:t>
            </a:r>
            <a:r>
              <a:rPr lang="en-US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BigData</a:t>
            </a: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Своевременная обратная связь по отдельным элемента дизайна курса для подстройки и </a:t>
            </a: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редизайна</a:t>
            </a: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56025"/>
              </p:ext>
            </p:extLst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 (НИУ ВШЭ)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4</a:t>
                      </a:fld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074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в обучении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594" y="1371601"/>
            <a:ext cx="7957246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даёт ИИ преподавателям:</a:t>
            </a:r>
            <a:endParaRPr lang="ru-RU" sz="2800" b="1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Скорость создании учебных материалов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созданных учебных материалов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избежать профессионального выгорания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800" b="1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даёт ИИ </a:t>
            </a: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студентам?</a:t>
            </a:r>
            <a:endParaRPr lang="ru-RU" sz="2800" b="1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 </a:t>
            </a: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вовлечённость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счёт интереса к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новому!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критическое мышление?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креативность?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доверие к информации?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качество подготовки?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8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15560"/>
              </p:ext>
            </p:extLst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 (НИУ ВШЭ)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5</a:t>
                      </a:fld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796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в оценивании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594" y="1371601"/>
            <a:ext cx="7957246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для преподавателей</a:t>
            </a: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Автоматизация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рутинных процедур оценивания заданий открытого типа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сравнении с 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эталоном по строгим критериям</a:t>
            </a:r>
            <a:endParaRPr lang="en-US" sz="20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обучении на </a:t>
            </a:r>
            <a:r>
              <a:rPr lang="ru-RU" sz="20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подвыборке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участие экспертов</a:t>
            </a:r>
            <a:endParaRPr lang="ru-RU" sz="20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Автоматизация предоставления обратной связи, включая исправление ошибок и подробные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комментарии</a:t>
            </a: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GB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Assistant, </a:t>
            </a:r>
            <a:r>
              <a:rPr lang="en-GB" sz="20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OpenEssayist</a:t>
            </a:r>
            <a:endParaRPr lang="ru-RU" sz="20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Распознавание рукописного текста, графиков, изображений</a:t>
            </a: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объективности оценивания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заданий за счёт нивелирования 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grader effect 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 effect</a:t>
            </a: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 (НИУ ВШЭ)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6</a:t>
                      </a:fld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724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57301"/>
          </a:xfrm>
          <a:solidFill>
            <a:srgbClr val="1F3F7F"/>
          </a:solidFill>
        </p:spPr>
        <p:txBody>
          <a:bodyPr/>
          <a:lstStyle/>
          <a:p>
            <a:pPr marL="628650" algn="l" eaLnBrk="1" hangingPunct="1">
              <a:lnSpc>
                <a:spcPts val="33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рынка труда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594" y="1371601"/>
            <a:ext cx="7957246" cy="510833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тренды</a:t>
            </a:r>
            <a:endParaRPr lang="ru-RU" sz="2800" b="1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заре интернета торговали </a:t>
            </a:r>
            <a:r>
              <a:rPr lang="en-US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адресами страниц сайтов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заре ИИ-революции «торгуют» качественными </a:t>
            </a:r>
            <a:r>
              <a:rPr lang="ru-RU" sz="2000" dirty="0" err="1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промтами</a:t>
            </a:r>
            <a:r>
              <a:rPr lang="ru-RU" sz="20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(подписка, лайки, количество запросов в диалоге с ИИ)</a:t>
            </a:r>
            <a:endParaRPr lang="en-US" sz="20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DeSci</a:t>
            </a: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Decentralized </a:t>
            </a:r>
            <a:r>
              <a:rPr lang="en-US" sz="2400" dirty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cience)</a:t>
            </a:r>
            <a:endParaRPr lang="ru-RU" sz="24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Децентрализованные исследования на основе </a:t>
            </a:r>
            <a:r>
              <a:rPr lang="ru-RU" sz="20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блокчейна</a:t>
            </a: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Исчезающие профессии и новый рынок труда</a:t>
            </a: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Копирайтер</a:t>
            </a: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 баз данных</a:t>
            </a:r>
          </a:p>
          <a:p>
            <a:pPr marL="285750" lvl="1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Исчезающая экспертиза и «протухание» </a:t>
            </a:r>
            <a:r>
              <a:rPr lang="ru-RU" sz="24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нейронок</a:t>
            </a:r>
            <a:endParaRPr lang="ru-RU" sz="2400" dirty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Меньше обращения к экспертам</a:t>
            </a: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Слабее (до)обучение </a:t>
            </a:r>
            <a:r>
              <a:rPr lang="ru-RU" sz="2000" dirty="0" err="1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нейронок</a:t>
            </a:r>
            <a:endParaRPr lang="ru-RU" sz="2000" dirty="0" smtClean="0">
              <a:solidFill>
                <a:srgbClr val="1F3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1F3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 на «новую» экспертизу в будущем!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 есть шанс!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-9526" y="6581775"/>
          <a:ext cx="9162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2757">
                  <a:extLst>
                    <a:ext uri="{9D8B030D-6E8A-4147-A177-3AD203B41FA5}">
                      <a16:colId xmlns:a16="http://schemas.microsoft.com/office/drawing/2014/main" val="3914782155"/>
                    </a:ext>
                  </a:extLst>
                </a:gridCol>
                <a:gridCol w="494790">
                  <a:extLst>
                    <a:ext uri="{9D8B030D-6E8A-4147-A177-3AD203B41FA5}">
                      <a16:colId xmlns:a16="http://schemas.microsoft.com/office/drawing/2014/main" val="2315248354"/>
                    </a:ext>
                  </a:extLst>
                </a:gridCol>
              </a:tblGrid>
              <a:tr h="29821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Дементьев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 (НИУ ВШЭ)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ИИ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обучении и оценивании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1F3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F0E9569A-6349-4399-A4E0-B1B6177197DF}" type="slidenum"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pPr marL="0" marR="0" indent="0" algn="ctr" defTabSz="4572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7</a:t>
                      </a:fld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151" y="4213157"/>
            <a:ext cx="2371689" cy="62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12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>
          <a:solidFill>
            <a:srgbClr val="009900"/>
          </a:solidFill>
          <a:prstDash val="solid"/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wrap="none" anchor="ctr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8666</TotalTime>
  <Words>537</Words>
  <Application>Microsoft Office PowerPoint</Application>
  <PresentationFormat>Экран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HSE Sans</vt:lpstr>
      <vt:lpstr>HSE Sans Black</vt:lpstr>
      <vt:lpstr>Office Theme</vt:lpstr>
      <vt:lpstr>Презентация PowerPoint</vt:lpstr>
      <vt:lpstr>Новые вызовы</vt:lpstr>
      <vt:lpstr>Пре-тест и пост-тест  на экономическое мышление</vt:lpstr>
      <vt:lpstr>ИИ в преподавании</vt:lpstr>
      <vt:lpstr>ИИ в обучении</vt:lpstr>
      <vt:lpstr>ИИ в оценивании</vt:lpstr>
      <vt:lpstr>ИИ и рынка труда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CETL</dc:title>
  <dc:creator>AD</dc:creator>
  <cp:keywords>Teach for HSE</cp:keywords>
  <cp:lastModifiedBy>Дементьев Андрей Викторович</cp:lastModifiedBy>
  <cp:revision>267</cp:revision>
  <cp:lastPrinted>2022-01-12T11:31:07Z</cp:lastPrinted>
  <dcterms:created xsi:type="dcterms:W3CDTF">2010-09-30T07:07:58Z</dcterms:created>
  <dcterms:modified xsi:type="dcterms:W3CDTF">2023-09-13T11:49:26Z</dcterms:modified>
</cp:coreProperties>
</file>