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420A-61D7-4E36-8DBA-84FCEDAE6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D87E33-3C50-44A2-97CB-91D648A3C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95CB23-C0F8-4FAD-ADA3-4EC91F56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FDFD3-C8F8-443A-991C-6DE0C915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6A867-7176-4934-9B35-88EFDD4A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22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07E5C-DF67-4CC6-99DD-BC70EECC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B7022-FD59-4F17-BCC9-D5D799F88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FFFBC-236A-4B56-AF8E-62690BAD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B21EEB-370D-49EE-819A-B8971D1C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0930A1-70CC-45CC-88AB-FC58A4B0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3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889477-F7B7-4CBD-AD89-9B9B86658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53D2E8-DC19-4B31-89AE-9B32BCABD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2A6CA-DC39-46AB-818E-843D86491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69059-F191-4A37-9875-D72DF885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86B7D-E925-477C-A3F6-C8F4B2D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0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5D3B2-CC5D-4533-A2EB-EB4473B9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191A88-D3E3-4316-A908-8993D351E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D557C-A907-40AF-8432-38B87323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0B1158-EDEB-4974-A53D-3EB4C9F7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8800DC-A396-4E2F-8013-E1C4AECE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58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231A8-E9E2-4461-AA07-BD063053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174E6-7378-495C-89F9-94C0212B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CF445-73D6-46F9-B8ED-CC0B804F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F92DC-FAC8-422F-A175-6EC11E7D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1DD85-BED7-4CFB-AB3D-3F8B99DA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28B9E-38A4-4CB8-B748-24BB6A35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7CA67-A2AA-4526-AB19-A5CDC3F82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97529D-4F2C-4BDF-806C-17086BD1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366B70-270A-42B4-AB2B-7A57FCF8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4003D3-1A55-46D3-8853-904A6D9E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F89EAB-A02F-4B0A-8E47-6297B838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71E6F-F243-480A-85B8-5A89E977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2E31F-C4A6-433B-A12A-23BDB6E0A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CAFCF-CBAE-4FD8-BCF6-BB4E8A5B1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DB795F-84ED-4966-BF29-ADE59F31A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F2464B-D85E-42CF-A94C-17A82A5D1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E5CF59-E704-40D3-94B7-DCF0E96C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D63F02-0020-440E-93E9-D2082C2F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0A6C9F-D011-40DC-8652-6B2BB2124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7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995B4-2718-4B39-B53F-209F9528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AEDBCC-FFF2-495C-91E8-A07BBC47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CAF15B-B086-460E-AD50-64EABB4E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471655-584C-40B1-A79A-0703FD99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718B99-3617-44D6-8FE5-4E2AA5FD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3D8C0B-6510-4BF7-BDB1-A6581B8B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64941C-C5C4-4722-B5F6-1092374C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5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FCF38-F6C0-4E37-94A1-3A800FCA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BEACDB-0570-4CE7-AB53-3C80CF1F3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AF8E27-64EA-48B3-806F-5D92F4A80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70B94-EE12-44E5-8029-6B4FDB42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EC4193-72D6-42B6-8638-7C1F670A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6CB194-9EF6-4F35-BCD0-705953E42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28711-9341-487F-B52B-37053482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1B5901-0B2C-4DBE-A193-5398849C4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827B53-D241-4641-90C6-3350597F1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9FEB21-93E0-4B7D-B571-F99D65BA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0E577C-5C49-476B-89FD-6350BAD1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012B5-D768-4F4A-93FE-2D5EECB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E7E301D-5A04-4750-8BBD-ACDE432C16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87773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 think-cell" r:id="rId15" imgW="347" imgH="351" progId="TCLayout.ActiveDocument.1">
                  <p:embed/>
                </p:oleObj>
              </mc:Choice>
              <mc:Fallback>
                <p:oleObj name="Слайд think-cell" r:id="rId15" imgW="347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5E8C2-D2FA-4255-BE4C-A7A1F104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EA0698-4476-43CF-8313-60D38C989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469EF-EF1F-4043-AEF4-88EFCA1B1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2AC7-9390-484F-A050-442E3D7D56A6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8A7FE-5A81-49C1-8334-81D816EBC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D7593-C08D-4BEC-955C-9A0EE1A1E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2DD5-E1CA-410C-A05C-04AFACA7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image" Target="../media/image2.jpeg"/><Relationship Id="rId5" Type="http://schemas.openxmlformats.org/officeDocument/2006/relationships/image" Target="../media/image1.emf"/><Relationship Id="rId10" Type="http://schemas.openxmlformats.org/officeDocument/2006/relationships/slide" Target="slide6.xml"/><Relationship Id="rId4" Type="http://schemas.openxmlformats.org/officeDocument/2006/relationships/oleObject" Target="../embeddings/oleObject2.bin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0395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856345" y="3455952"/>
            <a:ext cx="954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Teach </a:t>
            </a:r>
            <a:r>
              <a:rPr lang="en-US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Talks /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Говорят преподаватели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877E6-A7FD-4AC9-B940-4B004EEC0DBA}"/>
              </a:ext>
            </a:extLst>
          </p:cNvPr>
          <p:cNvSpPr txBox="1"/>
          <p:nvPr/>
        </p:nvSpPr>
        <p:spPr>
          <a:xfrm>
            <a:off x="609600" y="4345562"/>
            <a:ext cx="1052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Инициативная площадка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рамках проекта </a:t>
            </a:r>
            <a:r>
              <a:rPr lang="ru-RU" b="1" i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Teach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HSE </a:t>
            </a:r>
            <a:r>
              <a:rPr lang="ru-RU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/ Преподаем в Вышке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где преподаватели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смогут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развивать навык публичных выступлений и личный бренд</a:t>
            </a: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5AD464DC-0F61-492F-8EDE-19F9E4A88E6A}"/>
              </a:ext>
            </a:extLst>
          </p:cNvPr>
          <p:cNvSpPr txBox="1"/>
          <p:nvPr/>
        </p:nvSpPr>
        <p:spPr>
          <a:xfrm>
            <a:off x="609600" y="6004618"/>
            <a:ext cx="702133" cy="307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Цель</a:t>
            </a: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103CE57B-C891-4AFA-9EF6-379DC86CCC38}"/>
              </a:ext>
            </a:extLst>
          </p:cNvPr>
          <p:cNvSpPr txBox="1"/>
          <p:nvPr/>
        </p:nvSpPr>
        <p:spPr>
          <a:xfrm>
            <a:off x="1414108" y="6004615"/>
            <a:ext cx="884475" cy="307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Формат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506A177A-7D76-4535-AE33-5D7723B8B1D0}"/>
              </a:ext>
            </a:extLst>
          </p:cNvPr>
          <p:cNvSpPr txBox="1"/>
          <p:nvPr/>
        </p:nvSpPr>
        <p:spPr>
          <a:xfrm>
            <a:off x="2400958" y="6025264"/>
            <a:ext cx="1421109" cy="307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Выступления</a:t>
            </a:r>
          </a:p>
        </p:txBody>
      </p:sp>
      <p:sp>
        <p:nvSpPr>
          <p:cNvPr id="13" name="TextBox 12">
            <a:hlinkClick r:id="rId9" action="ppaction://hlinksldjump"/>
            <a:extLst>
              <a:ext uri="{FF2B5EF4-FFF2-40B4-BE49-F238E27FC236}">
                <a16:creationId xmlns:a16="http://schemas.microsoft.com/office/drawing/2014/main" id="{078CC594-D566-47C6-BB6B-A60FE2707A43}"/>
              </a:ext>
            </a:extLst>
          </p:cNvPr>
          <p:cNvSpPr txBox="1"/>
          <p:nvPr/>
        </p:nvSpPr>
        <p:spPr>
          <a:xfrm>
            <a:off x="3923909" y="6025262"/>
            <a:ext cx="14349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</a:t>
            </a:r>
          </a:p>
        </p:txBody>
      </p:sp>
      <p:sp>
        <p:nvSpPr>
          <p:cNvPr id="14" name="TextBox 13">
            <a:hlinkClick r:id="rId9" action="ppaction://hlinksldjump"/>
            <a:extLst>
              <a:ext uri="{FF2B5EF4-FFF2-40B4-BE49-F238E27FC236}">
                <a16:creationId xmlns:a16="http://schemas.microsoft.com/office/drawing/2014/main" id="{FC3EB756-3E8A-4B5B-84EC-A2E29F763947}"/>
              </a:ext>
            </a:extLst>
          </p:cNvPr>
          <p:cNvSpPr txBox="1"/>
          <p:nvPr/>
        </p:nvSpPr>
        <p:spPr>
          <a:xfrm>
            <a:off x="5466137" y="6025262"/>
            <a:ext cx="1897120" cy="307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Интерес спикеров</a:t>
            </a:r>
          </a:p>
        </p:txBody>
      </p:sp>
      <p:sp>
        <p:nvSpPr>
          <p:cNvPr id="16" name="TextBox 15">
            <a:hlinkClick r:id="rId10" action="ppaction://hlinksldjump"/>
            <a:extLst>
              <a:ext uri="{FF2B5EF4-FFF2-40B4-BE49-F238E27FC236}">
                <a16:creationId xmlns:a16="http://schemas.microsoft.com/office/drawing/2014/main" id="{9E2655FB-47D1-4CF4-9D78-E157414A3730}"/>
              </a:ext>
            </a:extLst>
          </p:cNvPr>
          <p:cNvSpPr txBox="1"/>
          <p:nvPr/>
        </p:nvSpPr>
        <p:spPr>
          <a:xfrm>
            <a:off x="7470519" y="6042041"/>
            <a:ext cx="183853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Критерии успеха</a:t>
            </a:r>
          </a:p>
        </p:txBody>
      </p:sp>
      <p:sp>
        <p:nvSpPr>
          <p:cNvPr id="18" name="TextBox 17">
            <a:hlinkClick r:id="" action="ppaction://noaction"/>
            <a:extLst>
              <a:ext uri="{FF2B5EF4-FFF2-40B4-BE49-F238E27FC236}">
                <a16:creationId xmlns:a16="http://schemas.microsoft.com/office/drawing/2014/main" id="{0E76CEBD-6B9B-4FA0-A5FA-B0BAC19C291E}"/>
              </a:ext>
            </a:extLst>
          </p:cNvPr>
          <p:cNvSpPr txBox="1"/>
          <p:nvPr/>
        </p:nvSpPr>
        <p:spPr>
          <a:xfrm>
            <a:off x="9416316" y="6042042"/>
            <a:ext cx="2004382" cy="30777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Открытые вопросы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8459" r="2639" b="8316"/>
          <a:stretch/>
        </p:blipFill>
        <p:spPr>
          <a:xfrm>
            <a:off x="25401" y="31375"/>
            <a:ext cx="1467840" cy="1399133"/>
          </a:xfrm>
          <a:prstGeom prst="rect">
            <a:avLst/>
          </a:prstGeom>
        </p:spPr>
      </p:pic>
      <p:pic>
        <p:nvPicPr>
          <p:cNvPr id="2053" name="Picture 5" descr="Tap ">
            <a:extLst>
              <a:ext uri="{FF2B5EF4-FFF2-40B4-BE49-F238E27FC236}">
                <a16:creationId xmlns:a16="http://schemas.microsoft.com/office/drawing/2014/main" id="{2A9E4434-7179-496F-ACC4-57D7E48F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1" y="1138408"/>
            <a:ext cx="584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72" y="200252"/>
            <a:ext cx="3132585" cy="31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73F07-B729-4CF9-87D7-487D9DC13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602757" y="128119"/>
            <a:ext cx="10424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Цель: </a:t>
            </a:r>
            <a:r>
              <a:rPr lang="ru-RU" sz="2000" b="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Развитие преподавательских навыков (ораторское мастерство) </a:t>
            </a:r>
            <a:r>
              <a:rPr lang="ru-RU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укрепление</a:t>
            </a:r>
            <a:r>
              <a:rPr lang="ru-RU" sz="2000" b="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b="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горизонтальных связей внутри сообщества </a:t>
            </a:r>
            <a:r>
              <a:rPr lang="en-GB" sz="2000" b="1" i="1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Teach</a:t>
            </a:r>
            <a:r>
              <a:rPr lang="ru-RU" sz="2000" b="1" i="1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GB" sz="2000" b="1" i="1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HSE</a:t>
            </a:r>
            <a:r>
              <a:rPr lang="ru-RU" sz="2000" b="1" i="1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/ Преподаем в Вышке</a:t>
            </a:r>
            <a:endParaRPr lang="ru-RU" sz="20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C717CE-1CFE-4306-9DB3-6968C9D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350837"/>
            <a:ext cx="673100" cy="365125"/>
          </a:xfrm>
        </p:spPr>
        <p:txBody>
          <a:bodyPr/>
          <a:lstStyle/>
          <a:p>
            <a:fld id="{67F52DD5-E1CA-410C-A05C-04AFACA7EEB2}" type="slidenum">
              <a:rPr lang="ru-RU" sz="1800" b="1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fld>
            <a:endParaRPr lang="ru-RU" sz="18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38392-5960-4BBE-9383-95F76A8CFAF2}"/>
              </a:ext>
            </a:extLst>
          </p:cNvPr>
          <p:cNvSpPr txBox="1"/>
          <p:nvPr/>
        </p:nvSpPr>
        <p:spPr>
          <a:xfrm>
            <a:off x="478807" y="1511449"/>
            <a:ext cx="900914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1" i="0" dirty="0" smtClean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Задачи:</a:t>
            </a:r>
            <a:br>
              <a:rPr lang="ru-RU" sz="16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b="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</a:t>
            </a:r>
            <a:r>
              <a:rPr lang="en-US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soft skills</a:t>
            </a:r>
            <a:r>
              <a:rPr lang="ru-RU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для преподавателей развивать ораторское мастерство и навык публичных выступлений на открытой площадке с получением обратной связи от коллег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 smtClean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Обмен знаниями: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Уникальная возможность рассказать о своих увлечениях, а также о результатах своих исследований и интересных открытиях в своей области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Нетворкинг</a:t>
            </a:r>
            <a:r>
              <a:rPr lang="ru-RU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взаимодействие: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Создание неформальной обстановки для знакомства и общения преподавателей разных факультетов и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департаментов,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также для развития личного бренда преподавателей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sz="16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Поддержание </a:t>
            </a:r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позитивного имиджа университета:</a:t>
            </a:r>
            <a:r>
              <a:rPr lang="ru-RU" sz="1600" b="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Демонстрация интеллектуального потенциала и инновационного духа университета.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A1C279-D519-4444-A192-03B82F9F8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</a:blip>
          <a:srcRect l="23334" t="6537" r="41200" b="-231"/>
          <a:stretch/>
        </p:blipFill>
        <p:spPr>
          <a:xfrm>
            <a:off x="8801100" y="914400"/>
            <a:ext cx="3390900" cy="5965944"/>
          </a:xfrm>
          <a:custGeom>
            <a:avLst/>
            <a:gdLst>
              <a:gd name="connsiteX0" fmla="*/ 3378200 w 3378200"/>
              <a:gd name="connsiteY0" fmla="*/ 0 h 5943600"/>
              <a:gd name="connsiteX1" fmla="*/ 3378200 w 3378200"/>
              <a:gd name="connsiteY1" fmla="*/ 5943600 h 5943600"/>
              <a:gd name="connsiteX2" fmla="*/ 0 w 3378200"/>
              <a:gd name="connsiteY2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200" h="5943600">
                <a:moveTo>
                  <a:pt x="3378200" y="0"/>
                </a:moveTo>
                <a:lnTo>
                  <a:pt x="3378200" y="5943600"/>
                </a:lnTo>
                <a:lnTo>
                  <a:pt x="0" y="5943600"/>
                </a:lnTo>
                <a:close/>
              </a:path>
            </a:pathLst>
          </a:cu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1" y="25194"/>
            <a:ext cx="14692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264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73F07-B729-4CF9-87D7-487D9DC13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ВШЭ представила «дорожную карту» развития международному Совету Проекта  5-100 — Национальный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35D50753-889F-442F-B752-8EB37976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45123" b="13008"/>
          <a:stretch>
            <a:fillRect/>
          </a:stretch>
        </p:blipFill>
        <p:spPr bwMode="auto">
          <a:xfrm>
            <a:off x="8801100" y="914400"/>
            <a:ext cx="3390900" cy="5965944"/>
          </a:xfrm>
          <a:custGeom>
            <a:avLst/>
            <a:gdLst>
              <a:gd name="connsiteX0" fmla="*/ 3390900 w 3390900"/>
              <a:gd name="connsiteY0" fmla="*/ 0 h 5965944"/>
              <a:gd name="connsiteX1" fmla="*/ 3390900 w 3390900"/>
              <a:gd name="connsiteY1" fmla="*/ 5965944 h 5965944"/>
              <a:gd name="connsiteX2" fmla="*/ 0 w 3390900"/>
              <a:gd name="connsiteY2" fmla="*/ 5965944 h 596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0" h="5965944">
                <a:moveTo>
                  <a:pt x="3390900" y="0"/>
                </a:moveTo>
                <a:lnTo>
                  <a:pt x="3390900" y="5965944"/>
                </a:lnTo>
                <a:lnTo>
                  <a:pt x="0" y="59659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642035" y="174427"/>
            <a:ext cx="9179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Формат: </a:t>
            </a:r>
            <a:r>
              <a:rPr lang="ru-RU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Открытая площадка </a:t>
            </a:r>
            <a:r>
              <a:rPr lang="ru-RU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преподавателей Вышки, где они могут демонстрировать свои навыки </a:t>
            </a:r>
            <a:r>
              <a:rPr lang="ru-RU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выступлений </a:t>
            </a:r>
            <a:r>
              <a:rPr lang="ru-RU" sz="20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стилистике </a:t>
            </a:r>
            <a:r>
              <a:rPr lang="en-GB" sz="20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TED </a:t>
            </a:r>
            <a:r>
              <a:rPr lang="en-GB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Talks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C717CE-1CFE-4306-9DB3-6968C9D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350837"/>
            <a:ext cx="673100" cy="365125"/>
          </a:xfrm>
        </p:spPr>
        <p:txBody>
          <a:bodyPr/>
          <a:lstStyle/>
          <a:p>
            <a:fld id="{67F52DD5-E1CA-410C-A05C-04AFACA7EEB2}" type="slidenum">
              <a:rPr lang="ru-RU" sz="1800" b="1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fld>
            <a:endParaRPr lang="ru-RU" sz="18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38392-5960-4BBE-9383-95F76A8CFAF2}"/>
              </a:ext>
            </a:extLst>
          </p:cNvPr>
          <p:cNvSpPr txBox="1"/>
          <p:nvPr/>
        </p:nvSpPr>
        <p:spPr>
          <a:xfrm>
            <a:off x="478807" y="1511449"/>
            <a:ext cx="86296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Периодичность: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планируется проводить 1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открытое мероприятие в два месяца (2 открытых мероприятия за 1-ый семестр). Этапы подготовки к мероприятию включают в себя мастер-класс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доцента Института медиа, автора спецкурса «Популяризация науки на </a:t>
            </a:r>
            <a:r>
              <a:rPr lang="en-US" sz="1600" dirty="0" err="1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Tedx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В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В. </a:t>
            </a:r>
            <a:r>
              <a:rPr lang="ru-RU" sz="1600" dirty="0" err="1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Сыченкова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и, по возможности, репетицию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выступлений преподавателей с обратной связью</a:t>
            </a: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Продолжительность мероприятия: 2 часа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4-5 выступлений)</a:t>
            </a: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Место проведения: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Аудитория ВШЭ со сценой</a:t>
            </a: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1600" b="1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Предполагаемая </a:t>
            </a:r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структура мероприятия: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Приветственное слово организаторов (5 минут): Краткое представление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участников </a:t>
            </a:r>
            <a:r>
              <a:rPr lang="en-GB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Teach Talks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и программы вечера.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Выступления спикеров (3-4 человека по 15-20 минут)</a:t>
            </a:r>
            <a:r>
              <a:rPr lang="en-GB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формате TED </a:t>
            </a:r>
            <a:endParaRPr lang="en-US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Вопросы и ответы (5-10 минут на каждого спикера): Обсуждение выступления с аудиторией.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Кофе-брейк и неформальное общение (30 минут): Возможность для нетворкинга и обсуждения идей.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5" y="14861"/>
            <a:ext cx="14692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55237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73F07-B729-4CF9-87D7-487D9DC13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 descr="Тема «новое в ВШЭ» – Новости – Ученый совет – Национальный  исследовательский университет «Высшая школа экономики»">
            <a:extLst>
              <a:ext uri="{FF2B5EF4-FFF2-40B4-BE49-F238E27FC236}">
                <a16:creationId xmlns:a16="http://schemas.microsoft.com/office/drawing/2014/main" id="{002938CD-4DED-443A-AE3E-0B7E4A267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12750" r="43778" b="258"/>
          <a:stretch>
            <a:fillRect/>
          </a:stretch>
        </p:blipFill>
        <p:spPr bwMode="auto">
          <a:xfrm>
            <a:off x="8801100" y="914400"/>
            <a:ext cx="3390900" cy="5965944"/>
          </a:xfrm>
          <a:custGeom>
            <a:avLst/>
            <a:gdLst>
              <a:gd name="connsiteX0" fmla="*/ 3390900 w 3390900"/>
              <a:gd name="connsiteY0" fmla="*/ 0 h 5965944"/>
              <a:gd name="connsiteX1" fmla="*/ 3390900 w 3390900"/>
              <a:gd name="connsiteY1" fmla="*/ 5965944 h 5965944"/>
              <a:gd name="connsiteX2" fmla="*/ 0 w 3390900"/>
              <a:gd name="connsiteY2" fmla="*/ 5965944 h 596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0" h="5965944">
                <a:moveTo>
                  <a:pt x="3390900" y="0"/>
                </a:moveTo>
                <a:lnTo>
                  <a:pt x="3390900" y="5965944"/>
                </a:lnTo>
                <a:lnTo>
                  <a:pt x="0" y="59659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642035" y="174427"/>
            <a:ext cx="9829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Стилистика </a:t>
            </a:r>
            <a:r>
              <a:rPr lang="ru-RU" sz="20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выступлений: </a:t>
            </a:r>
            <a:r>
              <a:rPr lang="ru-RU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стилистика</a:t>
            </a:r>
            <a:r>
              <a:rPr lang="en-GB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TED Talks,</a:t>
            </a:r>
            <a:r>
              <a:rPr lang="ru-RU" sz="20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включающая в себя критерии </a:t>
            </a:r>
            <a:r>
              <a:rPr lang="ru-RU" sz="20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краткости, ясности, увлекательности, актуальности для аудитории и страсти спикера к теме своего выступления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C717CE-1CFE-4306-9DB3-6968C9D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350837"/>
            <a:ext cx="673100" cy="365125"/>
          </a:xfrm>
        </p:spPr>
        <p:txBody>
          <a:bodyPr/>
          <a:lstStyle/>
          <a:p>
            <a:fld id="{67F52DD5-E1CA-410C-A05C-04AFACA7EEB2}" type="slidenum">
              <a:rPr lang="ru-RU" sz="1800" b="1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ru-RU" sz="18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38392-5960-4BBE-9383-95F76A8CFAF2}"/>
              </a:ext>
            </a:extLst>
          </p:cNvPr>
          <p:cNvSpPr txBox="1"/>
          <p:nvPr/>
        </p:nvSpPr>
        <p:spPr>
          <a:xfrm>
            <a:off x="478807" y="1511449"/>
            <a:ext cx="1005776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Краткость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Выступление в стилистике </a:t>
            </a:r>
            <a:r>
              <a:rPr lang="en-US" sz="1600" dirty="0" err="1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TEDx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укладывается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отведенное время (15 минут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b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Ясность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Информация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будет понятна широкой аудитории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если она будет представлена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 доступной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форме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без излишней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терминологии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Увлекательность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Выступление будет и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нтересным и захватывающим, если в нем будут использованы яркие примеры, истории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визуальные материалы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Актуальность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Тема, интересная максимально широкой аудитории п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реподавателей, может предлагать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свежий взгляд на проблему или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ее решение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Страсть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Увлеченный своей темой спикер заражает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аудиторию своим энтузиазмом.</a:t>
            </a: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Тематика</a:t>
            </a:r>
            <a:r>
              <a:rPr lang="ru-RU" b="1" i="0" dirty="0">
                <a:solidFill>
                  <a:srgbClr val="222626"/>
                </a:solidFill>
                <a:effectLst/>
                <a:latin typeface="X5 Sans UI"/>
              </a:rPr>
              <a:t>:</a:t>
            </a:r>
            <a:endParaRPr lang="ru-RU" b="0" i="0" dirty="0">
              <a:solidFill>
                <a:srgbClr val="222626"/>
              </a:solidFill>
              <a:effectLst/>
              <a:latin typeface="X5 Sans UI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Тематика выступлений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быть любой, если она будет интересна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широкому кругу преподавателей, независимо от их специализации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Приветствуются темы, связанные с научными открытиями, междисциплинарными исследованиями, личными интересами и увлечениями, вдохновляющими историями из личного опыта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Стоп-лист: выступления не должны затрагивать сенситивные темы, а также темы, связанные с политикой, религией</a:t>
            </a:r>
            <a:r>
              <a:rPr lang="en-GB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гендером.</a:t>
            </a:r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5" y="40024"/>
            <a:ext cx="14692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34775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73F07-B729-4CF9-87D7-487D9DC13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НИУ ВШЭ, Высшая школа бизнеса, ВУЗ, ул. Шаболовка, 28/11с2, Москва — Яндекс  Карты">
            <a:extLst>
              <a:ext uri="{FF2B5EF4-FFF2-40B4-BE49-F238E27FC236}">
                <a16:creationId xmlns:a16="http://schemas.microsoft.com/office/drawing/2014/main" id="{BB66C522-A9C3-46BC-B5C1-775E0BFE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30100" b="16800"/>
          <a:stretch>
            <a:fillRect/>
          </a:stretch>
        </p:blipFill>
        <p:spPr bwMode="auto">
          <a:xfrm>
            <a:off x="8801100" y="914400"/>
            <a:ext cx="3390900" cy="5965944"/>
          </a:xfrm>
          <a:custGeom>
            <a:avLst/>
            <a:gdLst>
              <a:gd name="connsiteX0" fmla="*/ 3390900 w 3390900"/>
              <a:gd name="connsiteY0" fmla="*/ 0 h 5965944"/>
              <a:gd name="connsiteX1" fmla="*/ 3390900 w 3390900"/>
              <a:gd name="connsiteY1" fmla="*/ 5965944 h 5965944"/>
              <a:gd name="connsiteX2" fmla="*/ 0 w 3390900"/>
              <a:gd name="connsiteY2" fmla="*/ 5965944 h 596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0" h="5965944">
                <a:moveTo>
                  <a:pt x="3390900" y="0"/>
                </a:moveTo>
                <a:lnTo>
                  <a:pt x="3390900" y="5965944"/>
                </a:lnTo>
                <a:lnTo>
                  <a:pt x="0" y="59659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524588" y="118787"/>
            <a:ext cx="1042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Мотивация спикеров</a:t>
            </a:r>
            <a:r>
              <a:rPr lang="ru-RU" sz="2000" b="1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участие в проекте </a:t>
            </a:r>
            <a:r>
              <a:rPr lang="ru-RU" sz="20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может стать ценным ресурсом для преподавателей, предоставляя им возможности для профессионального развития и развития личного бренда, личной самореализации и социальной активности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C717CE-1CFE-4306-9DB3-6968C9D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350837"/>
            <a:ext cx="673100" cy="365125"/>
          </a:xfrm>
        </p:spPr>
        <p:txBody>
          <a:bodyPr/>
          <a:lstStyle/>
          <a:p>
            <a:fld id="{67F52DD5-E1CA-410C-A05C-04AFACA7EEB2}" type="slidenum">
              <a:rPr lang="ru-RU" sz="1800" b="1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ru-RU" sz="18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38392-5960-4BBE-9383-95F76A8CFAF2}"/>
              </a:ext>
            </a:extLst>
          </p:cNvPr>
          <p:cNvSpPr txBox="1">
            <a:spLocks noChangeAspect="1"/>
          </p:cNvSpPr>
          <p:nvPr/>
        </p:nvSpPr>
        <p:spPr>
          <a:xfrm>
            <a:off x="336193" y="1520990"/>
            <a:ext cx="10217157" cy="4031873"/>
          </a:xfrm>
          <a:custGeom>
            <a:avLst/>
            <a:gdLst>
              <a:gd name="connsiteX0" fmla="*/ 0 w 8461994"/>
              <a:gd name="connsiteY0" fmla="*/ 0 h 5262979"/>
              <a:gd name="connsiteX1" fmla="*/ 8461994 w 8461994"/>
              <a:gd name="connsiteY1" fmla="*/ 0 h 5262979"/>
              <a:gd name="connsiteX2" fmla="*/ 8461994 w 8461994"/>
              <a:gd name="connsiteY2" fmla="*/ 5262979 h 5262979"/>
              <a:gd name="connsiteX3" fmla="*/ 0 w 8461994"/>
              <a:gd name="connsiteY3" fmla="*/ 5262979 h 5262979"/>
              <a:gd name="connsiteX4" fmla="*/ 0 w 8461994"/>
              <a:gd name="connsiteY4" fmla="*/ 0 h 5262979"/>
              <a:gd name="connsiteX0" fmla="*/ 0 w 10252694"/>
              <a:gd name="connsiteY0" fmla="*/ 0 h 5262979"/>
              <a:gd name="connsiteX1" fmla="*/ 10252694 w 10252694"/>
              <a:gd name="connsiteY1" fmla="*/ 12700 h 5262979"/>
              <a:gd name="connsiteX2" fmla="*/ 8461994 w 10252694"/>
              <a:gd name="connsiteY2" fmla="*/ 5262979 h 5262979"/>
              <a:gd name="connsiteX3" fmla="*/ 0 w 10252694"/>
              <a:gd name="connsiteY3" fmla="*/ 5262979 h 5262979"/>
              <a:gd name="connsiteX4" fmla="*/ 0 w 10252694"/>
              <a:gd name="connsiteY4" fmla="*/ 0 h 5262979"/>
              <a:gd name="connsiteX0" fmla="*/ 0 w 10252694"/>
              <a:gd name="connsiteY0" fmla="*/ 0 h 5262979"/>
              <a:gd name="connsiteX1" fmla="*/ 10252694 w 10252694"/>
              <a:gd name="connsiteY1" fmla="*/ 12700 h 5262979"/>
              <a:gd name="connsiteX2" fmla="*/ 8004794 w 10252694"/>
              <a:gd name="connsiteY2" fmla="*/ 5237579 h 5262979"/>
              <a:gd name="connsiteX3" fmla="*/ 0 w 10252694"/>
              <a:gd name="connsiteY3" fmla="*/ 5262979 h 5262979"/>
              <a:gd name="connsiteX4" fmla="*/ 0 w 10252694"/>
              <a:gd name="connsiteY4" fmla="*/ 0 h 5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2694" h="5262979">
                <a:moveTo>
                  <a:pt x="0" y="0"/>
                </a:moveTo>
                <a:lnTo>
                  <a:pt x="10252694" y="12700"/>
                </a:lnTo>
                <a:lnTo>
                  <a:pt x="8004794" y="5237579"/>
                </a:lnTo>
                <a:lnTo>
                  <a:pt x="0" y="526297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</a:t>
            </a:r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преподавательских навыков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Подготовка и презентация в формате TED требует от спикера умения четко и увлекательно излагать свои мысли, работать с аудиторией и визуальными материалами. Это отличная возможность улучшить свои навыки публичных выступлений, которые необходимы в преподавательской деятельности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Повышение квалификации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Участие в клубе можно рассматривать как форму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неформальной повышения 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квалификации с индивидуальной обратной связью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Развитие личного бренда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Клуб предоставляет платформу для </a:t>
            </a:r>
            <a:r>
              <a:rPr lang="en-US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презентации своих интересов и достижений широкой аудитории, </a:t>
            </a:r>
            <a:r>
              <a:rPr lang="en-US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может повысить узнаваемость и репутацию преподавателя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Расширение профессиональной сети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Клуб - это отличная возможность познакомиться с коллегами из других факультетов и </a:t>
            </a:r>
            <a:r>
              <a:rPr lang="ru-RU" sz="16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департаментов</a:t>
            </a:r>
            <a:r>
              <a:rPr lang="ru-RU" sz="16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установить новые контакты и найти партнеров для сотрудничества.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5" y="40024"/>
            <a:ext cx="14692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1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C773F07-B729-4CF9-87D7-487D9DC130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5815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Слайд think-cell" r:id="rId4" imgW="347" imgH="351" progId="TCLayout.ActiveDocument.1">
                  <p:embed/>
                </p:oleObj>
              </mc:Choice>
              <mc:Fallback>
                <p:oleObj name="Слайд think-cell" r:id="rId4" imgW="347" imgH="35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773F07-B729-4CF9-87D7-487D9DC130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 descr="13 зданий, 3 атриума, 78000 кв м: новый комплекс Вышки на Покровке ждет  студентов — Национальный исследовательский университет «Высшая школа  экономики»">
            <a:extLst>
              <a:ext uri="{FF2B5EF4-FFF2-40B4-BE49-F238E27FC236}">
                <a16:creationId xmlns:a16="http://schemas.microsoft.com/office/drawing/2014/main" id="{5A24B322-C2ED-4B53-9538-109101D65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8" t="8461" r="14021" b="747"/>
          <a:stretch/>
        </p:blipFill>
        <p:spPr bwMode="auto">
          <a:xfrm>
            <a:off x="8813800" y="914400"/>
            <a:ext cx="3378200" cy="5943600"/>
          </a:xfrm>
          <a:custGeom>
            <a:avLst/>
            <a:gdLst>
              <a:gd name="connsiteX0" fmla="*/ 3378200 w 3378200"/>
              <a:gd name="connsiteY0" fmla="*/ 0 h 5943600"/>
              <a:gd name="connsiteX1" fmla="*/ 3378200 w 3378200"/>
              <a:gd name="connsiteY1" fmla="*/ 5943600 h 5943600"/>
              <a:gd name="connsiteX2" fmla="*/ 0 w 3378200"/>
              <a:gd name="connsiteY2" fmla="*/ 594360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8200" h="5943600">
                <a:moveTo>
                  <a:pt x="3378200" y="0"/>
                </a:moveTo>
                <a:lnTo>
                  <a:pt x="3378200" y="5943600"/>
                </a:lnTo>
                <a:lnTo>
                  <a:pt x="0" y="59436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9FC73-6642-47A7-B946-738796AB3846}"/>
              </a:ext>
            </a:extLst>
          </p:cNvPr>
          <p:cNvSpPr txBox="1"/>
          <p:nvPr/>
        </p:nvSpPr>
        <p:spPr>
          <a:xfrm>
            <a:off x="1632468" y="140817"/>
            <a:ext cx="8870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Критерии успеха</a:t>
            </a:r>
            <a:r>
              <a:rPr lang="ru-RU" sz="20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000" i="0" dirty="0" smtClean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Высокий интерес преподавателей к участию в проекте в качестве спикеров и слушателей. Залогом успеха будет в</a:t>
            </a:r>
            <a:r>
              <a:rPr lang="ru-RU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ысокий уровень </a:t>
            </a:r>
            <a:r>
              <a:rPr lang="ru-RU" sz="20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подготовки спикеров и </a:t>
            </a:r>
            <a:r>
              <a:rPr lang="ru-RU" sz="2000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качественная организация.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C717CE-1CFE-4306-9DB3-6968C9D3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350837"/>
            <a:ext cx="673100" cy="365125"/>
          </a:xfrm>
        </p:spPr>
        <p:txBody>
          <a:bodyPr/>
          <a:lstStyle/>
          <a:p>
            <a:fld id="{67F52DD5-E1CA-410C-A05C-04AFACA7EEB2}" type="slidenum">
              <a:rPr lang="ru-RU" sz="1800" b="1" smtClean="0">
                <a:latin typeface="Verdana" panose="020B0604030504040204" pitchFamily="34" charset="0"/>
                <a:ea typeface="Verdana" panose="020B0604030504040204" pitchFamily="34" charset="0"/>
              </a:rPr>
              <a:t>6</a:t>
            </a:fld>
            <a:endParaRPr lang="ru-RU" sz="18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38392-5960-4BBE-9383-95F76A8CFAF2}"/>
              </a:ext>
            </a:extLst>
          </p:cNvPr>
          <p:cNvSpPr txBox="1"/>
          <p:nvPr/>
        </p:nvSpPr>
        <p:spPr>
          <a:xfrm>
            <a:off x="478805" y="1511449"/>
            <a:ext cx="9520871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500" b="1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b="1" dirty="0" smtClean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мастер-классов и тренингов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 Проведение дополнительных мероприятий для развития навыков преподавателей.</a:t>
            </a:r>
          </a:p>
          <a:p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Создание сообщества в социальных сетях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 Общение и обмен информацией между участниками клуба в онлайн-формате.</a:t>
            </a:r>
          </a:p>
          <a:p>
            <a:endParaRPr lang="ru-RU" sz="1600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Повышение квалификации преподавателей</a:t>
            </a:r>
            <a:r>
              <a:rPr lang="ru-RU" sz="1600" i="0" dirty="0">
                <a:solidFill>
                  <a:srgbClr val="22262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: Применение полученных знаний и навыков в преподавательской деятельности.</a:t>
            </a:r>
          </a:p>
          <a:p>
            <a:pPr algn="l"/>
            <a:endParaRPr lang="ru-RU" sz="16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Укрепление академического сообщества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Улучшение взаимодействия и сотрудничества между преподавателями университета.</a:t>
            </a: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1600" b="1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Публикация материалов выступлений</a:t>
            </a:r>
            <a:r>
              <a:rPr lang="ru-RU" sz="1600" dirty="0">
                <a:solidFill>
                  <a:srgbClr val="22262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 Размещение видеозаписей и презентаций выступлений на сайте или в социальных сетях клуба.</a:t>
            </a: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500" b="1" dirty="0">
              <a:solidFill>
                <a:srgbClr val="22262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sz="1600" i="0" dirty="0">
              <a:solidFill>
                <a:srgbClr val="222626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25" y="14861"/>
            <a:ext cx="1469263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019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735</Words>
  <Application>Microsoft Office PowerPoint</Application>
  <PresentationFormat>Широкоэкранный</PresentationFormat>
  <Paragraphs>67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Wingdings</vt:lpstr>
      <vt:lpstr>X5 Sans UI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HSE Dialog Club</dc:title>
  <dc:creator>Yusupov, Ruslan</dc:creator>
  <cp:lastModifiedBy>Чубакова Елизавета Юрьевна</cp:lastModifiedBy>
  <cp:revision>18</cp:revision>
  <dcterms:created xsi:type="dcterms:W3CDTF">2025-05-01T20:11:43Z</dcterms:created>
  <dcterms:modified xsi:type="dcterms:W3CDTF">2025-09-23T12:56:14Z</dcterms:modified>
</cp:coreProperties>
</file>