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A828C1-A26C-4423-87E8-4C4D3336EC38}">
          <p14:sldIdLst>
            <p14:sldId id="256"/>
            <p14:sldId id="258"/>
            <p14:sldId id="263"/>
            <p14:sldId id="259"/>
            <p14:sldId id="260"/>
            <p14:sldId id="261"/>
          </p14:sldIdLst>
        </p14:section>
        <p14:section name="Раздел без заголовка" id="{749FA941-BDC8-4B5D-BA5C-744A9BB5D2AB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551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"/>
          <p:cNvSpPr/>
          <p:nvPr/>
        </p:nvSpPr>
        <p:spPr>
          <a:xfrm>
            <a:off x="14486966" y="-567075"/>
            <a:ext cx="10094946" cy="1586861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2" name="Oval"/>
          <p:cNvSpPr/>
          <p:nvPr/>
        </p:nvSpPr>
        <p:spPr>
          <a:xfrm>
            <a:off x="17219197" y="3298966"/>
            <a:ext cx="7362712" cy="7516698"/>
          </a:xfrm>
          <a:prstGeom prst="ellipse">
            <a:avLst/>
          </a:prstGeom>
          <a:solidFill>
            <a:srgbClr val="B284F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3" name="«Преподаватель университета: радости и трудности профессии»"/>
          <p:cNvSpPr txBox="1">
            <a:spLocks noGrp="1"/>
          </p:cNvSpPr>
          <p:nvPr>
            <p:ph type="ctrTitle"/>
          </p:nvPr>
        </p:nvSpPr>
        <p:spPr>
          <a:xfrm>
            <a:off x="922136" y="967155"/>
            <a:ext cx="16799092" cy="6090160"/>
          </a:xfrm>
          <a:prstGeom prst="rect">
            <a:avLst/>
          </a:prstGeom>
        </p:spPr>
        <p:txBody>
          <a:bodyPr>
            <a:normAutofit/>
          </a:bodyPr>
          <a:lstStyle>
            <a:lvl1pPr defTabSz="2243271">
              <a:defRPr sz="10672" spc="-213"/>
            </a:lvl1pPr>
          </a:lstStyle>
          <a:p>
            <a:pPr>
              <a:lnSpc>
                <a:spcPct val="100000"/>
              </a:lnSpc>
            </a:pPr>
            <a:r>
              <a:rPr dirty="0"/>
              <a:t>«</a:t>
            </a:r>
            <a:r>
              <a:rPr dirty="0" err="1"/>
              <a:t>Преподаватель</a:t>
            </a:r>
            <a:r>
              <a:rPr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dirty="0" err="1" smtClean="0"/>
              <a:t>университета</a:t>
            </a:r>
            <a:r>
              <a:rPr dirty="0"/>
              <a:t>: </a:t>
            </a:r>
            <a:r>
              <a:rPr dirty="0" err="1"/>
              <a:t>радости</a:t>
            </a:r>
            <a:r>
              <a:rPr dirty="0"/>
              <a:t> и </a:t>
            </a:r>
            <a:r>
              <a:rPr dirty="0" err="1"/>
              <a:t>трудности</a:t>
            </a:r>
            <a:r>
              <a:rPr dirty="0"/>
              <a:t> </a:t>
            </a:r>
            <a:r>
              <a:rPr dirty="0" err="1"/>
              <a:t>профессии</a:t>
            </a:r>
            <a:r>
              <a:rPr dirty="0"/>
              <a:t>» </a:t>
            </a:r>
          </a:p>
        </p:txBody>
      </p:sp>
      <p:sp>
        <p:nvSpPr>
          <p:cNvPr id="154" name="Макарова Ирина Вилориевна"/>
          <p:cNvSpPr txBox="1"/>
          <p:nvPr/>
        </p:nvSpPr>
        <p:spPr>
          <a:xfrm>
            <a:off x="14486965" y="10845143"/>
            <a:ext cx="10094944" cy="2163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457200" algn="l" defTabSz="449580">
              <a:lnSpc>
                <a:spcPct val="107916"/>
              </a:lnSpc>
              <a:spcBef>
                <a:spcPts val="800"/>
              </a:spcBef>
              <a:defRPr sz="31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dirty="0"/>
              <a:t>Ведущие: директор Центра психологического консультирования Ирина Вилориевна </a:t>
            </a:r>
            <a:r>
              <a:rPr lang="ru-RU" dirty="0" smtClean="0"/>
              <a:t>Макарова,  директор </a:t>
            </a:r>
            <a:r>
              <a:rPr lang="ru-RU" dirty="0"/>
              <a:t>по образовательным инновациям Оксана Эдуардовна </a:t>
            </a:r>
            <a:r>
              <a:rPr lang="ru-RU" dirty="0" smtClean="0"/>
              <a:t>Черненко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"/>
          <p:cNvSpPr/>
          <p:nvPr/>
        </p:nvSpPr>
        <p:spPr>
          <a:xfrm>
            <a:off x="-4225065" y="-886038"/>
            <a:ext cx="12640389" cy="15868613"/>
          </a:xfrm>
          <a:prstGeom prst="rect">
            <a:avLst/>
          </a:prstGeom>
          <a:solidFill>
            <a:srgbClr val="91AEF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3" name="Oval"/>
          <p:cNvSpPr/>
          <p:nvPr/>
        </p:nvSpPr>
        <p:spPr>
          <a:xfrm>
            <a:off x="-3253496" y="2436141"/>
            <a:ext cx="7414598" cy="7516698"/>
          </a:xfrm>
          <a:prstGeom prst="ellipse">
            <a:avLst/>
          </a:prstGeom>
          <a:solidFill>
            <a:srgbClr val="FC8A9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4" name="Почему вы выбрали профессию преподавателя?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1511770">
              <a:defRPr sz="7192" spc="-143"/>
            </a:pPr>
            <a:r>
              <a:rPr dirty="0" err="1"/>
              <a:t>Почему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выбрали</a:t>
            </a:r>
            <a:r>
              <a:rPr dirty="0"/>
              <a:t> </a:t>
            </a:r>
            <a:r>
              <a:rPr dirty="0" err="1"/>
              <a:t>профессию</a:t>
            </a:r>
            <a:r>
              <a:rPr dirty="0"/>
              <a:t> </a:t>
            </a:r>
            <a:r>
              <a:rPr dirty="0" err="1"/>
              <a:t>преподавателя</a:t>
            </a:r>
            <a:r>
              <a:rPr dirty="0"/>
              <a:t>? </a:t>
            </a:r>
          </a:p>
          <a:p>
            <a:pPr defTabSz="1511770">
              <a:defRPr sz="7192" spc="-143"/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val"/>
          <p:cNvSpPr/>
          <p:nvPr/>
        </p:nvSpPr>
        <p:spPr>
          <a:xfrm>
            <a:off x="-2139747" y="-1331649"/>
            <a:ext cx="7414598" cy="7516698"/>
          </a:xfrm>
          <a:prstGeom prst="ellipse">
            <a:avLst/>
          </a:prstGeom>
          <a:solidFill>
            <a:srgbClr val="8DFCA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7" name="Преподаватель университета…"/>
          <p:cNvSpPr txBox="1"/>
          <p:nvPr/>
        </p:nvSpPr>
        <p:spPr>
          <a:xfrm>
            <a:off x="1192468" y="1080093"/>
            <a:ext cx="8367218" cy="1413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49580">
              <a:lnSpc>
                <a:spcPct val="107916"/>
              </a:lnSpc>
              <a:spcBef>
                <a:spcPts val="800"/>
              </a:spcBef>
              <a:defRPr sz="4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Преподаватель университета</a:t>
            </a:r>
          </a:p>
          <a:p>
            <a:pPr algn="l" defTabSz="449580">
              <a:lnSpc>
                <a:spcPct val="107916"/>
              </a:lnSpc>
              <a:spcBef>
                <a:spcPts val="800"/>
              </a:spcBef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Почему мы выбираем эту профессию?</a:t>
            </a:r>
          </a:p>
        </p:txBody>
      </p:sp>
      <p:pic>
        <p:nvPicPr>
          <p:cNvPr id="158" name="http://opec.ru/data/2016/01/11/1233859329/%D1%80%D0%B8%D1%81%D1%83%D0%BD%D0%BE%D0%BA1.jpg" descr="http://opec.ru/data/2016/01/11/1233859329/%D1%80%D0%B8%D1%81%D1%83%D0%BD%D0%BE%D0%BA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89646" y="2942516"/>
            <a:ext cx="13974954" cy="924183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Источник: Мониторинг экономики образования, выпуск 12 за 2015 год."/>
          <p:cNvSpPr txBox="1"/>
          <p:nvPr/>
        </p:nvSpPr>
        <p:spPr>
          <a:xfrm>
            <a:off x="6051077" y="12288631"/>
            <a:ext cx="4414510" cy="513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49580">
              <a:lnSpc>
                <a:spcPct val="107916"/>
              </a:lnSpc>
              <a:spcBef>
                <a:spcPts val="800"/>
              </a:spcBef>
              <a:defRPr sz="1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rPr i="1"/>
              <a:t>Источник: </a:t>
            </a:r>
            <a:r>
              <a:t>Мониторинг экономики образования, выпуск 12 за 2015 год.</a:t>
            </a:r>
          </a:p>
        </p:txBody>
      </p:sp>
      <p:sp>
        <p:nvSpPr>
          <p:cNvPr id="160" name="Oval"/>
          <p:cNvSpPr/>
          <p:nvPr/>
        </p:nvSpPr>
        <p:spPr>
          <a:xfrm>
            <a:off x="19053702" y="8155584"/>
            <a:ext cx="7414598" cy="7516698"/>
          </a:xfrm>
          <a:prstGeom prst="ellipse">
            <a:avLst/>
          </a:prstGeom>
          <a:solidFill>
            <a:srgbClr val="FC894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7516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Oval"/>
          <p:cNvSpPr/>
          <p:nvPr/>
        </p:nvSpPr>
        <p:spPr>
          <a:xfrm>
            <a:off x="-2471502" y="-952501"/>
            <a:ext cx="7414598" cy="7516698"/>
          </a:xfrm>
          <a:prstGeom prst="ellipse">
            <a:avLst/>
          </a:prstGeom>
          <a:solidFill>
            <a:srgbClr val="8DFCA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7" name="Oval"/>
          <p:cNvSpPr/>
          <p:nvPr/>
        </p:nvSpPr>
        <p:spPr>
          <a:xfrm>
            <a:off x="19053702" y="8155584"/>
            <a:ext cx="7414598" cy="7516698"/>
          </a:xfrm>
          <a:prstGeom prst="ellipse">
            <a:avLst/>
          </a:prstGeom>
          <a:solidFill>
            <a:srgbClr val="FC894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8" name="Психологические факторы привлекательности профессии преподаватель вуза."/>
          <p:cNvSpPr txBox="1">
            <a:spLocks noGrp="1"/>
          </p:cNvSpPr>
          <p:nvPr>
            <p:ph type="ctrTitle"/>
          </p:nvPr>
        </p:nvSpPr>
        <p:spPr>
          <a:xfrm>
            <a:off x="898438" y="845125"/>
            <a:ext cx="18021323" cy="2125325"/>
          </a:xfrm>
          <a:prstGeom prst="rect">
            <a:avLst/>
          </a:prstGeom>
        </p:spPr>
        <p:txBody>
          <a:bodyPr/>
          <a:lstStyle>
            <a:lvl1pPr defTabSz="1048485">
              <a:defRPr sz="4988" spc="-99"/>
            </a:lvl1pPr>
          </a:lstStyle>
          <a:p>
            <a:r>
              <a:t>Психологические факторы привлекательности профессии преподаватель вуза.</a:t>
            </a:r>
          </a:p>
        </p:txBody>
      </p:sp>
      <p:sp>
        <p:nvSpPr>
          <p:cNvPr id="169" name="интересные многоплановые задачи: исследование, написание научных работ, преподавание, участие в научных мероприятиях и т.д.…"/>
          <p:cNvSpPr txBox="1"/>
          <p:nvPr/>
        </p:nvSpPr>
        <p:spPr>
          <a:xfrm>
            <a:off x="555397" y="3407593"/>
            <a:ext cx="19292690" cy="4720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850900" indent="-393700" algn="l" defTabSz="449580">
              <a:lnSpc>
                <a:spcPct val="107916"/>
              </a:lnSpc>
              <a:spcBef>
                <a:spcPts val="800"/>
              </a:spcBef>
              <a:buSzPct val="123000"/>
              <a:buChar char="•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интересные многоплановые задачи: исследование, написание научных работ, преподавание, участие в научных мероприятиях и т.д.</a:t>
            </a:r>
          </a:p>
          <a:p>
            <a:pPr marL="850900" indent="-393700" algn="l" defTabSz="449580">
              <a:lnSpc>
                <a:spcPct val="107916"/>
              </a:lnSpc>
              <a:spcBef>
                <a:spcPts val="800"/>
              </a:spcBef>
              <a:buSzPct val="123000"/>
              <a:buChar char="•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интенсивное общение с людьми</a:t>
            </a:r>
          </a:p>
          <a:p>
            <a:pPr marL="850900" indent="-393700" algn="l" defTabSz="449580">
              <a:lnSpc>
                <a:spcPct val="107916"/>
              </a:lnSpc>
              <a:spcBef>
                <a:spcPts val="800"/>
              </a:spcBef>
              <a:buSzPct val="123000"/>
              <a:buChar char="•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свобода и самостоятельность деятельности</a:t>
            </a:r>
          </a:p>
          <a:p>
            <a:pPr marL="850900" indent="-393700" algn="l" defTabSz="449580">
              <a:lnSpc>
                <a:spcPct val="107916"/>
              </a:lnSpc>
              <a:spcBef>
                <a:spcPts val="800"/>
              </a:spcBef>
              <a:buSzPct val="123000"/>
              <a:buChar char="•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возможность ощущать и предъявлять свою компетентность, профессиональность, экспертность и влиятельность</a:t>
            </a:r>
          </a:p>
          <a:p>
            <a:pPr marL="850900" indent="-393700" algn="l" defTabSz="449580">
              <a:lnSpc>
                <a:spcPct val="107916"/>
              </a:lnSpc>
              <a:spcBef>
                <a:spcPts val="800"/>
              </a:spcBef>
              <a:buSzPct val="123000"/>
              <a:buChar char="•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некоторая определенность ориентиров карьерного роста</a:t>
            </a:r>
          </a:p>
          <a:p>
            <a:pPr marL="850900" indent="-393700" algn="l" defTabSz="449580">
              <a:lnSpc>
                <a:spcPct val="107916"/>
              </a:lnSpc>
              <a:spcBef>
                <a:spcPts val="800"/>
              </a:spcBef>
              <a:buSzPct val="123000"/>
              <a:buChar char="•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особая социальная и культурная среда</a:t>
            </a:r>
          </a:p>
        </p:txBody>
      </p:sp>
      <p:sp>
        <p:nvSpPr>
          <p:cNvPr id="170" name="Какие факторы вы могли бы назвать в дополнении к перечисленному?"/>
          <p:cNvSpPr txBox="1"/>
          <p:nvPr/>
        </p:nvSpPr>
        <p:spPr>
          <a:xfrm>
            <a:off x="504895" y="8942157"/>
            <a:ext cx="21413543" cy="1376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57200" algn="l" defTabSz="449580">
              <a:lnSpc>
                <a:spcPct val="107916"/>
              </a:lnSpc>
              <a:spcBef>
                <a:spcPts val="800"/>
              </a:spcBef>
              <a:defRPr sz="37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Какие факторы вы могли бы назвать в дополнении к перечисленному?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"/>
          <p:cNvSpPr/>
          <p:nvPr/>
        </p:nvSpPr>
        <p:spPr>
          <a:xfrm>
            <a:off x="15206305" y="-151438"/>
            <a:ext cx="12640390" cy="15868614"/>
          </a:xfrm>
          <a:prstGeom prst="rect">
            <a:avLst/>
          </a:prstGeom>
          <a:solidFill>
            <a:srgbClr val="F99A6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3" name="Oval"/>
          <p:cNvSpPr/>
          <p:nvPr/>
        </p:nvSpPr>
        <p:spPr>
          <a:xfrm>
            <a:off x="20158935" y="3099651"/>
            <a:ext cx="7414598" cy="7516698"/>
          </a:xfrm>
          <a:prstGeom prst="ellipse">
            <a:avLst/>
          </a:prstGeom>
          <a:solidFill>
            <a:srgbClr val="8DFCA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4" name="Факторы эмоционального стресса преподавателя"/>
          <p:cNvSpPr txBox="1">
            <a:spLocks noGrp="1"/>
          </p:cNvSpPr>
          <p:nvPr>
            <p:ph type="ctrTitle"/>
          </p:nvPr>
        </p:nvSpPr>
        <p:spPr>
          <a:xfrm>
            <a:off x="898438" y="845125"/>
            <a:ext cx="18021323" cy="2125325"/>
          </a:xfrm>
          <a:prstGeom prst="rect">
            <a:avLst/>
          </a:prstGeom>
        </p:spPr>
        <p:txBody>
          <a:bodyPr/>
          <a:lstStyle>
            <a:lvl1pPr defTabSz="1194786">
              <a:defRPr sz="5684" spc="-113"/>
            </a:lvl1pPr>
          </a:lstStyle>
          <a:p>
            <a:r>
              <a:t>Факторы эмоционального стресса преподавателя</a:t>
            </a:r>
          </a:p>
        </p:txBody>
      </p:sp>
      <p:sp>
        <p:nvSpPr>
          <p:cNvPr id="175" name="перегруженность: физическая, психическая, социальная…"/>
          <p:cNvSpPr txBox="1"/>
          <p:nvPr/>
        </p:nvSpPr>
        <p:spPr>
          <a:xfrm>
            <a:off x="555397" y="4549059"/>
            <a:ext cx="19292690" cy="243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850900" indent="-393700" algn="l" defTabSz="449580">
              <a:lnSpc>
                <a:spcPct val="107916"/>
              </a:lnSpc>
              <a:spcBef>
                <a:spcPts val="800"/>
              </a:spcBef>
              <a:buSzPct val="123000"/>
              <a:buChar char="•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перегруженность: физическая, психическая, социальная</a:t>
            </a:r>
          </a:p>
          <a:p>
            <a:pPr marL="850900" indent="-393700" algn="l" defTabSz="449580">
              <a:lnSpc>
                <a:spcPct val="107916"/>
              </a:lnSpc>
              <a:spcBef>
                <a:spcPts val="800"/>
              </a:spcBef>
              <a:buSzPct val="123000"/>
              <a:buChar char="•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рутинность</a:t>
            </a:r>
          </a:p>
          <a:p>
            <a:pPr marL="850900" indent="-393700" algn="l" defTabSz="449580">
              <a:lnSpc>
                <a:spcPct val="107916"/>
              </a:lnSpc>
              <a:spcBef>
                <a:spcPts val="800"/>
              </a:spcBef>
              <a:buSzPct val="123000"/>
              <a:buChar char="•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эмоциональная напряженность взаимодействий и коммуникаций</a:t>
            </a:r>
          </a:p>
          <a:p>
            <a:pPr marL="850900" indent="-393700" algn="l" defTabSz="449580">
              <a:lnSpc>
                <a:spcPct val="107916"/>
              </a:lnSpc>
              <a:spcBef>
                <a:spcPts val="800"/>
              </a:spcBef>
              <a:buSzPct val="123000"/>
              <a:buChar char="•"/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t>неудовлетворенность темпами профессионального роста и оплатой труда</a:t>
            </a:r>
          </a:p>
        </p:txBody>
      </p:sp>
      <p:sp>
        <p:nvSpPr>
          <p:cNvPr id="176" name="А какие факторы вы могли бы назвать в дополнении к перечисленным?"/>
          <p:cNvSpPr txBox="1"/>
          <p:nvPr/>
        </p:nvSpPr>
        <p:spPr>
          <a:xfrm>
            <a:off x="836650" y="8776279"/>
            <a:ext cx="21413543" cy="13767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57200" algn="l" defTabSz="449580">
              <a:lnSpc>
                <a:spcPct val="107916"/>
              </a:lnSpc>
              <a:spcBef>
                <a:spcPts val="800"/>
              </a:spcBef>
              <a:defRPr sz="37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t>А какие факторы вы могли бы назвать в дополнении к перечисленным?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"/>
          <p:cNvSpPr/>
          <p:nvPr/>
        </p:nvSpPr>
        <p:spPr>
          <a:xfrm>
            <a:off x="1274211" y="4186632"/>
            <a:ext cx="10642176" cy="7925467"/>
          </a:xfrm>
          <a:prstGeom prst="rect">
            <a:avLst/>
          </a:prstGeom>
          <a:solidFill>
            <a:srgbClr val="C0C8F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179" name="Rectangle"/>
          <p:cNvSpPr/>
          <p:nvPr/>
        </p:nvSpPr>
        <p:spPr>
          <a:xfrm>
            <a:off x="12965797" y="4186631"/>
            <a:ext cx="10642175" cy="7925467"/>
          </a:xfrm>
          <a:prstGeom prst="rect">
            <a:avLst/>
          </a:prstGeom>
          <a:solidFill>
            <a:srgbClr val="F9F1E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endParaRPr lang="ru-RU" sz="2800" dirty="0">
              <a:solidFill>
                <a:srgbClr val="00206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0" name="Эмоциональное выгорание, психологические сложности, профессиональные деформации как следствие преподавательского стресса."/>
          <p:cNvSpPr txBox="1">
            <a:spLocks noGrp="1"/>
          </p:cNvSpPr>
          <p:nvPr>
            <p:ph type="ctrTitle"/>
          </p:nvPr>
        </p:nvSpPr>
        <p:spPr>
          <a:xfrm>
            <a:off x="898438" y="845125"/>
            <a:ext cx="21613979" cy="2437776"/>
          </a:xfrm>
          <a:prstGeom prst="rect">
            <a:avLst/>
          </a:prstGeom>
        </p:spPr>
        <p:txBody>
          <a:bodyPr/>
          <a:lstStyle>
            <a:lvl1pPr defTabSz="975335">
              <a:defRPr sz="4640" spc="-92"/>
            </a:lvl1pPr>
          </a:lstStyle>
          <a:p>
            <a:r>
              <a:rPr dirty="0"/>
              <a:t>Эмоциональное </a:t>
            </a:r>
            <a:r>
              <a:rPr dirty="0" err="1" smtClean="0"/>
              <a:t>выгорание</a:t>
            </a:r>
            <a:r>
              <a:rPr lang="ru-RU" dirty="0" smtClean="0"/>
              <a:t> к</a:t>
            </a:r>
            <a:r>
              <a:rPr dirty="0" err="1" smtClean="0"/>
              <a:t>ак</a:t>
            </a:r>
            <a:r>
              <a:rPr dirty="0" smtClean="0"/>
              <a:t> </a:t>
            </a:r>
            <a:r>
              <a:rPr dirty="0" err="1"/>
              <a:t>следствие</a:t>
            </a:r>
            <a:r>
              <a:rPr dirty="0"/>
              <a:t> </a:t>
            </a:r>
            <a:r>
              <a:rPr dirty="0" err="1"/>
              <a:t>преподавательского</a:t>
            </a:r>
            <a:r>
              <a:rPr dirty="0"/>
              <a:t> </a:t>
            </a:r>
            <a:r>
              <a:rPr dirty="0" err="1"/>
              <a:t>стресса</a:t>
            </a:r>
            <a:r>
              <a:rPr dirty="0"/>
              <a:t>.</a:t>
            </a:r>
          </a:p>
        </p:txBody>
      </p:sp>
      <p:sp>
        <p:nvSpPr>
          <p:cNvPr id="181" name="Эмоциональное выгорание:…"/>
          <p:cNvSpPr txBox="1"/>
          <p:nvPr/>
        </p:nvSpPr>
        <p:spPr>
          <a:xfrm>
            <a:off x="1387437" y="4855581"/>
            <a:ext cx="10528950" cy="632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algn="l" defTabSz="449580">
              <a:lnSpc>
                <a:spcPct val="107916"/>
              </a:lnSpc>
              <a:spcBef>
                <a:spcPts val="800"/>
              </a:spcBef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Эмоциональное </a:t>
            </a:r>
            <a:r>
              <a:rPr dirty="0" err="1"/>
              <a:t>выгорание</a:t>
            </a:r>
            <a:r>
              <a:rPr dirty="0" smtClean="0"/>
              <a:t>:</a:t>
            </a:r>
            <a:endParaRPr lang="ru-RU" dirty="0" smtClean="0"/>
          </a:p>
          <a:p>
            <a:pPr marL="457200" algn="l" defTabSz="449580">
              <a:lnSpc>
                <a:spcPct val="107916"/>
              </a:lnSpc>
              <a:spcBef>
                <a:spcPts val="800"/>
              </a:spcBef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 lang="ru-RU" dirty="0" smtClean="0"/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эмоциональная </a:t>
            </a:r>
            <a:r>
              <a:rPr lang="ru-RU" sz="2800" dirty="0">
                <a:solidFill>
                  <a:srgbClr val="002060"/>
                </a:solidFill>
              </a:rPr>
              <a:t>истощенность (наличие чувства эмоциональной опустошенности и усталости от работы);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деперсонализация </a:t>
            </a:r>
            <a:r>
              <a:rPr lang="ru-RU" sz="2800" dirty="0">
                <a:solidFill>
                  <a:srgbClr val="002060"/>
                </a:solidFill>
              </a:rPr>
              <a:t>(циничное отношение к труду и объектам своего труда);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Редукция профессиональных </a:t>
            </a:r>
            <a:r>
              <a:rPr lang="ru-RU" sz="2800" dirty="0">
                <a:solidFill>
                  <a:srgbClr val="002060"/>
                </a:solidFill>
              </a:rPr>
              <a:t>достижений (возникновение у специалиста чувства некомпетентности и осознание неуспеха в выбранной профессии).</a:t>
            </a:r>
          </a:p>
          <a:p>
            <a:pPr marL="457200" algn="l" defTabSz="449580">
              <a:lnSpc>
                <a:spcPct val="107916"/>
              </a:lnSpc>
              <a:spcBef>
                <a:spcPts val="800"/>
              </a:spcBef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182" name="Профессиональная деформация:…"/>
          <p:cNvSpPr txBox="1"/>
          <p:nvPr/>
        </p:nvSpPr>
        <p:spPr>
          <a:xfrm>
            <a:off x="13049953" y="7440006"/>
            <a:ext cx="9477497" cy="579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algn="l" defTabSz="449580">
              <a:lnSpc>
                <a:spcPct val="107916"/>
              </a:lnSpc>
              <a:spcBef>
                <a:spcPts val="800"/>
              </a:spcBef>
              <a:defRPr sz="31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endParaRPr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3799120" y="4942603"/>
            <a:ext cx="8812479" cy="45060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lvl="0" algn="l">
              <a:lnSpc>
                <a:spcPct val="108000"/>
              </a:lnSpc>
              <a:spcBef>
                <a:spcPts val="800"/>
              </a:spcBef>
            </a:pPr>
            <a:r>
              <a:rPr lang="ru-RU" sz="3100" dirty="0">
                <a:solidFill>
                  <a:srgbClr val="00040C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Проявления:</a:t>
            </a:r>
          </a:p>
          <a:p>
            <a:pPr lvl="0" algn="l">
              <a:lnSpc>
                <a:spcPct val="150000"/>
              </a:lnSpc>
            </a:pPr>
            <a:endParaRPr lang="ru-RU" dirty="0">
              <a:solidFill>
                <a:srgbClr val="00206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</a:p>
          <a:p>
            <a:pPr lvl="0" indent="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Эмоциональные </a:t>
            </a:r>
          </a:p>
          <a:p>
            <a:pPr lvl="0" indent="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Поведенческие </a:t>
            </a:r>
          </a:p>
          <a:p>
            <a:pPr lvl="0" indent="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Интеллектуальное  </a:t>
            </a:r>
          </a:p>
          <a:p>
            <a:pPr lvl="0" indent="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Социальные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tangle"/>
          <p:cNvSpPr/>
          <p:nvPr/>
        </p:nvSpPr>
        <p:spPr>
          <a:xfrm>
            <a:off x="15206305" y="-151438"/>
            <a:ext cx="10767028" cy="15868614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5" name="Oval"/>
          <p:cNvSpPr/>
          <p:nvPr/>
        </p:nvSpPr>
        <p:spPr>
          <a:xfrm>
            <a:off x="18558735" y="2941390"/>
            <a:ext cx="7414598" cy="7516698"/>
          </a:xfrm>
          <a:prstGeom prst="ellipse">
            <a:avLst/>
          </a:prstGeom>
          <a:solidFill>
            <a:srgbClr val="B284F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77092" y="277092"/>
            <a:ext cx="14929212" cy="119149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Как помочь себе? Профилактика эмоционального выгорания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092" y="2189018"/>
            <a:ext cx="14929214" cy="1100050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культивирование интересов, не связанных с работой;</a:t>
            </a:r>
          </a:p>
          <a:p>
            <a:pPr lvl="0"/>
            <a:r>
              <a:rPr lang="ru-RU" dirty="0"/>
              <a:t>внесение разнообразия в свою работу; </a:t>
            </a:r>
          </a:p>
          <a:p>
            <a:pPr lvl="0"/>
            <a:r>
              <a:rPr lang="ru-RU" dirty="0"/>
              <a:t>поддержание своего здоровья; </a:t>
            </a:r>
          </a:p>
          <a:p>
            <a:pPr lvl="0"/>
            <a:r>
              <a:rPr lang="ru-RU" dirty="0"/>
              <a:t>удовлетворяющая социальная жизнь; </a:t>
            </a:r>
          </a:p>
          <a:p>
            <a:pPr lvl="0"/>
            <a:r>
              <a:rPr lang="ru-RU" dirty="0"/>
              <a:t>стремление к тому, чего хочется, без надежды стать победителем;</a:t>
            </a:r>
          </a:p>
          <a:p>
            <a:pPr lvl="0"/>
            <a:r>
              <a:rPr lang="ru-RU" dirty="0"/>
              <a:t>открытость новому опыту; </a:t>
            </a:r>
          </a:p>
          <a:p>
            <a:pPr lvl="0"/>
            <a:r>
              <a:rPr lang="ru-RU" dirty="0"/>
              <a:t>умение не спешить и давать себе достаточно времени; </a:t>
            </a:r>
          </a:p>
          <a:p>
            <a:pPr lvl="0"/>
            <a:r>
              <a:rPr lang="ru-RU" dirty="0"/>
              <a:t>обдуманные обязательства; </a:t>
            </a:r>
          </a:p>
          <a:p>
            <a:pPr lvl="0"/>
            <a:r>
              <a:rPr lang="ru-RU" dirty="0"/>
              <a:t>чтение не только профессиональной, но и другой хорошей литературы; </a:t>
            </a:r>
          </a:p>
          <a:p>
            <a:pPr lvl="0"/>
            <a:r>
              <a:rPr lang="ru-RU" dirty="0"/>
              <a:t>участие в семинарах, конференциях, где предоставляется возможность встретиться с новыми людьми и обменяться опытом; </a:t>
            </a:r>
          </a:p>
          <a:p>
            <a:pPr lvl="0"/>
            <a:r>
              <a:rPr lang="ru-RU" dirty="0"/>
              <a:t>периодическая совместная работа с коллегами, значительно отличающимися профессионально и личностно; </a:t>
            </a:r>
          </a:p>
          <a:p>
            <a:pPr lvl="0"/>
            <a:r>
              <a:rPr lang="ru-RU" dirty="0"/>
              <a:t>хобби, доставляющее удовольствие.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294</Words>
  <Application>Microsoft Office PowerPoint</Application>
  <PresentationFormat>Произвольный</PresentationFormat>
  <Paragraphs>46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</vt:lpstr>
      <vt:lpstr>Helvetica Neue Medium</vt:lpstr>
      <vt:lpstr>Times New Roman</vt:lpstr>
      <vt:lpstr>21_BasicWhite</vt:lpstr>
      <vt:lpstr>«Преподаватель  университета: радости и трудности профессии» </vt:lpstr>
      <vt:lpstr>Почему вы выбрали профессию преподавателя?  </vt:lpstr>
      <vt:lpstr>Презентация PowerPoint</vt:lpstr>
      <vt:lpstr>Психологические факторы привлекательности профессии преподаватель вуза.</vt:lpstr>
      <vt:lpstr>Факторы эмоционального стресса преподавателя</vt:lpstr>
      <vt:lpstr>Эмоциональное выгорание как следствие преподавательского стресса.</vt:lpstr>
      <vt:lpstr>Как помочь себе? Профилактика эмоционального выгорания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«Преподаватель университета: радости и трудности профессии» </dc:title>
  <cp:lastModifiedBy>Макарова Ирина Вилориевна</cp:lastModifiedBy>
  <cp:revision>13</cp:revision>
  <dcterms:modified xsi:type="dcterms:W3CDTF">2021-04-15T12:06:17Z</dcterms:modified>
</cp:coreProperties>
</file>