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75" r:id="rId7"/>
    <p:sldId id="277" r:id="rId8"/>
    <p:sldId id="285" r:id="rId9"/>
    <p:sldId id="279" r:id="rId10"/>
    <p:sldId id="280" r:id="rId11"/>
    <p:sldId id="272" r:id="rId12"/>
    <p:sldId id="283" r:id="rId13"/>
    <p:sldId id="284" r:id="rId14"/>
    <p:sldId id="282" r:id="rId1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71" autoAdjust="0"/>
    <p:restoredTop sz="86418" autoAdjust="0"/>
  </p:normalViewPr>
  <p:slideViewPr>
    <p:cSldViewPr snapToGrid="0" showGuides="1">
      <p:cViewPr varScale="1">
        <p:scale>
          <a:sx n="131" d="100"/>
          <a:sy n="131" d="100"/>
        </p:scale>
        <p:origin x="86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16.01.2022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83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16.01.2022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18517" y="2305455"/>
            <a:ext cx="6103296" cy="2206329"/>
          </a:xfrm>
        </p:spPr>
        <p:txBody>
          <a:bodyPr rtlCol="0" anchor="ctr">
            <a:noAutofit/>
          </a:bodyPr>
          <a:lstStyle/>
          <a:p>
            <a:pPr algn="just"/>
            <a:r>
              <a:rPr lang="ru-RU" sz="3200" dirty="0"/>
              <a:t>Английский для специальных целей. Английский для юристов – 3 (</a:t>
            </a:r>
            <a:r>
              <a:rPr lang="ru-RU" sz="3200" dirty="0" err="1"/>
              <a:t>межкампусный</a:t>
            </a:r>
            <a:r>
              <a:rPr lang="ru-RU" sz="3200" dirty="0"/>
              <a:t> курс)</a:t>
            </a:r>
            <a:endParaRPr lang="ru-RU" sz="3200" b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117388" y="4317231"/>
            <a:ext cx="5734050" cy="955565"/>
          </a:xfrm>
        </p:spPr>
        <p:txBody>
          <a:bodyPr rtlCol="0">
            <a:normAutofit fontScale="70000" lnSpcReduction="20000"/>
          </a:bodyPr>
          <a:lstStyle/>
          <a:p>
            <a:pPr algn="r" rtl="0"/>
            <a:r>
              <a:rPr lang="ru-RU" dirty="0"/>
              <a:t>Буримская Диана Валентиновна – </a:t>
            </a:r>
            <a:r>
              <a:rPr lang="ru-RU" dirty="0" err="1"/>
              <a:t>к.п.н</a:t>
            </a:r>
            <a:r>
              <a:rPr lang="ru-RU" dirty="0"/>
              <a:t>., доцент, </a:t>
            </a:r>
          </a:p>
          <a:p>
            <a:pPr algn="r" rtl="0"/>
            <a:r>
              <a:rPr lang="ru-RU" dirty="0"/>
              <a:t>                               НИУ ВШЭ (Москва)</a:t>
            </a:r>
          </a:p>
          <a:p>
            <a:pPr algn="r"/>
            <a:r>
              <a:rPr lang="ru-RU" dirty="0"/>
              <a:t>Морозова Ирина Сергеевна    - к.ф.н., доцент, </a:t>
            </a:r>
          </a:p>
          <a:p>
            <a:pPr algn="r"/>
            <a:r>
              <a:rPr lang="ru-RU" dirty="0"/>
              <a:t>                               НИУ ВШЭ (Пермь) </a:t>
            </a:r>
          </a:p>
          <a:p>
            <a:pPr algn="r"/>
            <a:r>
              <a:rPr lang="ru-RU" dirty="0"/>
              <a:t>Смолянина Елена Анатольевна - к.ф.н., доцент, </a:t>
            </a:r>
          </a:p>
          <a:p>
            <a:pPr algn="r"/>
            <a:r>
              <a:rPr lang="ru-RU" dirty="0"/>
              <a:t>                               НИУ ВШЭ (Пермь) </a:t>
            </a:r>
          </a:p>
          <a:p>
            <a:pPr algn="r"/>
            <a:endParaRPr lang="ru-RU" dirty="0"/>
          </a:p>
        </p:txBody>
      </p:sp>
      <p:pic>
        <p:nvPicPr>
          <p:cNvPr id="4" name="Рисунок 3" descr="Открытая книга на столе, размытые полки с книгами на заднем плане" title="Образец рисунка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921F2F-B717-D449-A98E-9AFF108CF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4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CFAF6-CB9E-8846-AE71-614DD1E0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18839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мешанное обучение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451A86-24DD-1048-B401-4781EFD90CA1}"/>
              </a:ext>
            </a:extLst>
          </p:cNvPr>
          <p:cNvSpPr/>
          <p:nvPr/>
        </p:nvSpPr>
        <p:spPr>
          <a:xfrm>
            <a:off x="933855" y="1327559"/>
            <a:ext cx="10151727" cy="2540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это необходимая форма современного университетского курса, так как образовательный процесс становится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гибким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(обеспечивается независимость учебного процесса от времени, продолжительности),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модульным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(можно планировать индивидуальную образовательную траекторию в соответствии с образовательными потребностями),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доступным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(достигается независимость от географического положения студента),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мобильным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(благодаря налаженной связи между студентом и педагогом).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672415-D608-484A-BA18-375E0D16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162" y="3599911"/>
            <a:ext cx="4733420" cy="31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104900" y="109330"/>
            <a:ext cx="9980682" cy="2236305"/>
          </a:xfrm>
        </p:spPr>
        <p:txBody>
          <a:bodyPr rtlCol="0">
            <a:noAutofit/>
          </a:bodyPr>
          <a:lstStyle/>
          <a:p>
            <a:r>
              <a:rPr lang="ru-RU" sz="4000" b="1" dirty="0"/>
              <a:t>Национальная доктрина образования в  РФ до 2025, «Концепции развития системы высшего образования в России до 2030» </a:t>
            </a: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104900" y="2494722"/>
            <a:ext cx="9982200" cy="3677478"/>
          </a:xfrm>
        </p:spPr>
        <p:txBody>
          <a:bodyPr rtlCol="0">
            <a:normAutofit/>
          </a:bodyPr>
          <a:lstStyle/>
          <a:p>
            <a:pPr rtl="0"/>
            <a:r>
              <a:rPr lang="ru-RU" sz="2800" dirty="0"/>
              <a:t> Совершенствование методов обучения;</a:t>
            </a:r>
          </a:p>
          <a:p>
            <a:r>
              <a:rPr lang="ru-RU" sz="2800" dirty="0"/>
              <a:t> Обеспечение новыми образовательными</a:t>
            </a:r>
          </a:p>
          <a:p>
            <a:pPr marL="0" indent="0">
              <a:buNone/>
            </a:pPr>
            <a:r>
              <a:rPr lang="ru-RU" sz="2800" dirty="0"/>
              <a:t> технологиями;</a:t>
            </a:r>
          </a:p>
          <a:p>
            <a:pPr rtl="0"/>
            <a:r>
              <a:rPr lang="ru-RU" sz="2800" dirty="0"/>
              <a:t> Обучение в условии информатизации </a:t>
            </a:r>
          </a:p>
          <a:p>
            <a:pPr marL="0" indent="0" rtl="0">
              <a:buNone/>
            </a:pPr>
            <a:r>
              <a:rPr lang="ru-RU" sz="2800" dirty="0"/>
              <a:t>образования.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E222E4-71CD-CA44-ACDB-C6267A4AA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116" y="3473833"/>
            <a:ext cx="3968884" cy="2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038E9-17D9-BE4A-A766-836E3466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b="1" dirty="0"/>
              <a:t>Программа Развития НИУ ВШЭ до 2030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4C5685-655A-A844-9947-9DAF18558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/>
              <a:t>смешанное (</a:t>
            </a:r>
            <a:r>
              <a:rPr lang="en-US" b="1" dirty="0"/>
              <a:t>blended</a:t>
            </a:r>
            <a:r>
              <a:rPr lang="ru-RU" b="1" dirty="0"/>
              <a:t>) обучение </a:t>
            </a:r>
            <a:r>
              <a:rPr lang="ru-RU" dirty="0"/>
              <a:t>- необходимая модель современного образования, которая сочетает традиционные формы обучения с применением средств информационных и коммуникационных технологий. 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83B4F7-3C6E-864A-A8EB-F553E29E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556" y="2512168"/>
            <a:ext cx="5794443" cy="43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6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8F3A7-6BC6-4A48-9040-9D409144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онлайн курса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316F64-840E-BC45-977A-4D2B8DBC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4" y="1439372"/>
            <a:ext cx="10141998" cy="54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DB4369-BC84-3047-B0AD-40E3072DD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6" y="35202"/>
            <a:ext cx="11361906" cy="67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1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8D9DE-4D84-5347-909E-C4CC11B9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78A3F8-BA48-3747-AF93-CA63FD56E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15" y="-1"/>
            <a:ext cx="13151796" cy="70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CDD4B-7D26-464C-BF2C-B8F0BFBE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37342A-DECB-6849-BA0C-A85BBB68F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025" y="76200"/>
            <a:ext cx="1289342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104900" y="1173161"/>
            <a:ext cx="9980682" cy="45719"/>
          </a:xfrm>
        </p:spPr>
        <p:txBody>
          <a:bodyPr rtlCol="0">
            <a:normAutofit fontScale="90000"/>
          </a:bodyPr>
          <a:lstStyle/>
          <a:p>
            <a:pPr algn="just" rtl="0"/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6687D2-7F9D-E745-917B-FC351D15E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" y="0"/>
            <a:ext cx="11965022" cy="67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9CEA5-BDD8-1142-A77E-5FFEC43E5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6626"/>
            <a:ext cx="9980682" cy="1096962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B43662-E0D0-684F-8B39-7019BB261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5" y="55756"/>
            <a:ext cx="11852797" cy="66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Научная литература 16 х 9</Template>
  <TotalTime>0</TotalTime>
  <Words>201</Words>
  <Application>Microsoft Macintosh PowerPoint</Application>
  <PresentationFormat>Широкоэкранный</PresentationFormat>
  <Paragraphs>19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Euphemia</vt:lpstr>
      <vt:lpstr>Plantagenet Cherokee</vt:lpstr>
      <vt:lpstr>Times New Roman</vt:lpstr>
      <vt:lpstr>Wingdings</vt:lpstr>
      <vt:lpstr>Научная литература 16 х 9</vt:lpstr>
      <vt:lpstr>Английский для специальных целей. Английский для юристов – 3 (межкампусный курс)</vt:lpstr>
      <vt:lpstr>Национальная доктрина образования в  РФ до 2025, «Концепции развития системы высшего образования в России до 2030» </vt:lpstr>
      <vt:lpstr>Программа Развития НИУ ВШЭ до 2030</vt:lpstr>
      <vt:lpstr>Структура онлайн 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Cмешанное обучение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cp:lastPrinted>2021-06-07T05:54:13Z</cp:lastPrinted>
  <dcterms:created xsi:type="dcterms:W3CDTF">2020-10-04T13:59:20Z</dcterms:created>
  <dcterms:modified xsi:type="dcterms:W3CDTF">2022-01-16T05:39:37Z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