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6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162" autoAdjust="0"/>
    <p:restoredTop sz="93821" autoAdjust="0"/>
  </p:normalViewPr>
  <p:slideViewPr>
    <p:cSldViewPr snapToGrid="0">
      <p:cViewPr varScale="1">
        <p:scale>
          <a:sx n="66" d="100"/>
          <a:sy n="66" d="100"/>
        </p:scale>
        <p:origin x="57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B86F2-10E6-41F7-8547-785BFB8769F5}" type="datetimeFigureOut">
              <a:rPr lang="ru-RU" smtClean="0"/>
              <a:t>18.01.2022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332CF-12E0-4B85-BB4B-799FD8F96242}" type="slidenum">
              <a:rPr lang="ru-RU" smtClean="0"/>
              <a:t>‹#›</a:t>
            </a:fld>
            <a:endParaRPr lang="ru-RU"/>
          </a:p>
        </p:txBody>
      </p:sp>
    </p:spTree>
    <p:extLst>
      <p:ext uri="{BB962C8B-B14F-4D97-AF65-F5344CB8AC3E}">
        <p14:creationId xmlns:p14="http://schemas.microsoft.com/office/powerpoint/2010/main" val="380321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В прошлом году в рамках курса МАГОЛЕГО «История Италии» я провел более 15 интерактивных соревновательных квизов, созданных мной в специальном конструкторе на базе телеграмм-канала.</a:t>
            </a:r>
          </a:p>
          <a:p>
            <a:r>
              <a:rPr lang="ru-RU" sz="1200" kern="1200">
                <a:solidFill>
                  <a:schemeClr val="tx1"/>
                </a:solidFill>
                <a:effectLst/>
                <a:latin typeface="+mn-lt"/>
                <a:ea typeface="+mn-ea"/>
                <a:cs typeface="+mn-cs"/>
              </a:rPr>
              <a:t> </a:t>
            </a:r>
          </a:p>
          <a:p>
            <a:r>
              <a:rPr lang="ru-RU" sz="1200" kern="1200">
                <a:solidFill>
                  <a:schemeClr val="tx1"/>
                </a:solidFill>
                <a:effectLst/>
                <a:latin typeface="+mn-lt"/>
                <a:ea typeface="+mn-ea"/>
                <a:cs typeface="+mn-cs"/>
              </a:rPr>
              <a:t>Эти квизы помогли повысить вовлеченность слушателей курса.</a:t>
            </a:r>
          </a:p>
          <a:p>
            <a:endParaRPr lang="ru-RU"/>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В 3 и 4 модуле 2021 года в ходе проведения МАГОЛЕГО «История Италии» для оперативного общения со студентами был создан чат курса. Был выбран </a:t>
            </a:r>
            <a:r>
              <a:rPr lang="en-US" sz="1200" kern="1200">
                <a:solidFill>
                  <a:schemeClr val="tx1"/>
                </a:solidFill>
                <a:effectLst/>
                <a:latin typeface="+mn-lt"/>
                <a:ea typeface="+mn-ea"/>
                <a:cs typeface="+mn-cs"/>
              </a:rPr>
              <a:t>Telegram</a:t>
            </a:r>
            <a:r>
              <a:rPr lang="ru-RU" sz="1200" kern="1200">
                <a:solidFill>
                  <a:schemeClr val="tx1"/>
                </a:solidFill>
                <a:effectLst/>
                <a:latin typeface="+mn-lt"/>
                <a:ea typeface="+mn-ea"/>
                <a:cs typeface="+mn-cs"/>
              </a:rPr>
              <a:t> - только этот мессенджер обеспечивает полную конфиденциальность участников (им не видны телефоны и другие личные данные друг друга, в отличие от чатов в </a:t>
            </a:r>
            <a:r>
              <a:rPr lang="en-US" sz="1200" kern="1200">
                <a:solidFill>
                  <a:schemeClr val="tx1"/>
                </a:solidFill>
                <a:effectLst/>
                <a:latin typeface="+mn-lt"/>
                <a:ea typeface="+mn-ea"/>
                <a:cs typeface="+mn-cs"/>
              </a:rPr>
              <a:t>whatsapp</a:t>
            </a:r>
            <a:r>
              <a:rPr lang="ru-RU" sz="1200" kern="1200">
                <a:solidFill>
                  <a:schemeClr val="tx1"/>
                </a:solidFill>
                <a:effectLst/>
                <a:latin typeface="+mn-lt"/>
                <a:ea typeface="+mn-ea"/>
                <a:cs typeface="+mn-cs"/>
              </a:rPr>
              <a:t>, например), а также обладает огромной популярностью у учащейся молодежи и предоставляет удобные инструменты для интерактива.</a:t>
            </a:r>
          </a:p>
          <a:p>
            <a:r>
              <a:rPr lang="ru-RU" sz="1200" kern="1200">
                <a:solidFill>
                  <a:schemeClr val="tx1"/>
                </a:solidFill>
                <a:effectLst/>
                <a:latin typeface="+mn-lt"/>
                <a:ea typeface="+mn-ea"/>
                <a:cs typeface="+mn-cs"/>
              </a:rPr>
              <a:t>В чате курса я и начал применять интерактивные соревновательные квизы для повышения вовлеченности слушателей курса. Я конструировал квизы в специальном конструкторе, доступном в </a:t>
            </a:r>
            <a:r>
              <a:rPr lang="en-US" sz="1200" kern="1200">
                <a:solidFill>
                  <a:schemeClr val="tx1"/>
                </a:solidFill>
                <a:effectLst/>
                <a:latin typeface="+mn-lt"/>
                <a:ea typeface="+mn-ea"/>
                <a:cs typeface="+mn-cs"/>
              </a:rPr>
              <a:t>Telegram</a:t>
            </a:r>
            <a:r>
              <a:rPr lang="ru-RU"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Quiz Bot</a:t>
            </a:r>
            <a:r>
              <a:rPr lang="ru-RU" sz="1200" kern="1200">
                <a:solidFill>
                  <a:schemeClr val="tx1"/>
                </a:solidFill>
                <a:effectLst/>
                <a:latin typeface="+mn-lt"/>
                <a:ea typeface="+mn-ea"/>
                <a:cs typeface="+mn-cs"/>
              </a:rPr>
              <a:t>).</a:t>
            </a:r>
          </a:p>
          <a:p>
            <a:r>
              <a:rPr lang="ru-RU" sz="1200" kern="1200">
                <a:solidFill>
                  <a:schemeClr val="tx1"/>
                </a:solidFill>
                <a:effectLst/>
                <a:latin typeface="+mn-lt"/>
                <a:ea typeface="+mn-ea"/>
                <a:cs typeface="+mn-cs"/>
              </a:rPr>
              <a:t>Учитывая, что квиз - экспериментальная форма оценивания, ранее незнакомая студентам, я не стал включать результаты квиза в промежуточные оценки по курсу. Думаю, что подобные квизы можно было бы интегрировать в систему промежуточного оценивания, если данная заявка получат положительную оценку экспертного жюри.</a:t>
            </a:r>
          </a:p>
          <a:p>
            <a:r>
              <a:rPr lang="ru-RU" sz="1200" kern="1200">
                <a:solidFill>
                  <a:schemeClr val="tx1"/>
                </a:solidFill>
                <a:effectLst/>
                <a:latin typeface="+mn-lt"/>
                <a:ea typeface="+mn-ea"/>
                <a:cs typeface="+mn-cs"/>
              </a:rPr>
              <a:t>Но квизы хороши даже вне системы оценок, так как эффективно повышают вовлеченность и усвояемость знаний.</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a:t>
            </a:fld>
            <a:endParaRPr lang="ru-RU"/>
          </a:p>
        </p:txBody>
      </p:sp>
    </p:spTree>
    <p:extLst>
      <p:ext uri="{BB962C8B-B14F-4D97-AF65-F5344CB8AC3E}">
        <p14:creationId xmlns:p14="http://schemas.microsoft.com/office/powerpoint/2010/main" val="416072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Вопросы для квиза могут содержать только текст, или же снабжаться картинкой:</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12</a:t>
            </a:fld>
            <a:endParaRPr lang="ru-RU"/>
          </a:p>
        </p:txBody>
      </p:sp>
    </p:spTree>
    <p:extLst>
      <p:ext uri="{BB962C8B-B14F-4D97-AF65-F5344CB8AC3E}">
        <p14:creationId xmlns:p14="http://schemas.microsoft.com/office/powerpoint/2010/main" val="131978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После истечения времени на ответ для каждого вопроса автору квиза показывается процент голосов, отданных за каждый вариант, что позволяет собирать статистику о степени усвоения тех или иных знаний и соответственно корректировать программу курса или планировать повторение:</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13</a:t>
            </a:fld>
            <a:endParaRPr lang="ru-RU"/>
          </a:p>
        </p:txBody>
      </p:sp>
    </p:spTree>
    <p:extLst>
      <p:ext uri="{BB962C8B-B14F-4D97-AF65-F5344CB8AC3E}">
        <p14:creationId xmlns:p14="http://schemas.microsoft.com/office/powerpoint/2010/main" val="41547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Для того, чтобы повысить интерес участия в квизе отличникам, которые отвечают на все вопросы и хорошо запомнили материал курса, в каждый квиз я добавлял несколько вопросов, которые мы не проходили на лекциях, но ответить на которые можно было с опорой на полученные знания или на эрудицию.</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14</a:t>
            </a:fld>
            <a:endParaRPr lang="ru-RU"/>
          </a:p>
        </p:txBody>
      </p:sp>
    </p:spTree>
    <p:extLst>
      <p:ext uri="{BB962C8B-B14F-4D97-AF65-F5344CB8AC3E}">
        <p14:creationId xmlns:p14="http://schemas.microsoft.com/office/powerpoint/2010/main" val="70766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Как видно из результатов ответа на такие дополнительные вопросы, далеко не все справлялись – но это зато повышало соревновательность и вовлеченность у отличников.</a:t>
            </a:r>
          </a:p>
          <a:p>
            <a:r>
              <a:rPr lang="ru-RU" sz="1200" kern="1200">
                <a:solidFill>
                  <a:schemeClr val="tx1"/>
                </a:solidFill>
                <a:effectLst/>
                <a:latin typeface="+mn-lt"/>
                <a:ea typeface="+mn-ea"/>
                <a:cs typeface="+mn-cs"/>
              </a:rPr>
              <a:t>Конечно, общий недостаток интерактива в том, что он возможен только в формате теста. </a:t>
            </a:r>
          </a:p>
          <a:p>
            <a:r>
              <a:rPr lang="ru-RU" sz="1200" kern="1200">
                <a:solidFill>
                  <a:schemeClr val="tx1"/>
                </a:solidFill>
                <a:effectLst/>
                <a:latin typeface="+mn-lt"/>
                <a:ea typeface="+mn-ea"/>
                <a:cs typeface="+mn-cs"/>
              </a:rPr>
              <a:t>Но мы уже давно живем в культуре тестов. Тесты, а не творческие задания со свободной формулировкой используются повсеместно – на экзаменах, приеме на работу, проверке знаний и компетенций. Поэтому квизы помогают и здесь, способствуя повышению внимательности к точной формулировке.</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15</a:t>
            </a:fld>
            <a:endParaRPr lang="ru-RU"/>
          </a:p>
        </p:txBody>
      </p:sp>
    </p:spTree>
    <p:extLst>
      <p:ext uri="{BB962C8B-B14F-4D97-AF65-F5344CB8AC3E}">
        <p14:creationId xmlns:p14="http://schemas.microsoft.com/office/powerpoint/2010/main" val="4293204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t>Quiz Bot</a:t>
            </a:r>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16</a:t>
            </a:fld>
            <a:endParaRPr lang="ru-RU"/>
          </a:p>
        </p:txBody>
      </p:sp>
    </p:spTree>
    <p:extLst>
      <p:ext uri="{BB962C8B-B14F-4D97-AF65-F5344CB8AC3E}">
        <p14:creationId xmlns:p14="http://schemas.microsoft.com/office/powerpoint/2010/main" val="274185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Это довольно просто и интуитивно. Находясь в чате с ботом, вы нажимаете на кнопку “</a:t>
            </a:r>
            <a:r>
              <a:rPr lang="en-US" sz="1200" kern="1200">
                <a:solidFill>
                  <a:schemeClr val="tx1"/>
                </a:solidFill>
                <a:effectLst/>
                <a:latin typeface="+mn-lt"/>
                <a:ea typeface="+mn-ea"/>
                <a:cs typeface="+mn-cs"/>
              </a:rPr>
              <a:t>menu</a:t>
            </a:r>
            <a:r>
              <a:rPr lang="ru-RU" sz="1200" kern="1200">
                <a:solidFill>
                  <a:schemeClr val="tx1"/>
                </a:solidFill>
                <a:effectLst/>
                <a:latin typeface="+mn-lt"/>
                <a:ea typeface="+mn-ea"/>
                <a:cs typeface="+mn-cs"/>
              </a:rPr>
              <a:t>”, а затем “</a:t>
            </a:r>
            <a:r>
              <a:rPr lang="en-US" sz="1200" kern="1200">
                <a:solidFill>
                  <a:schemeClr val="tx1"/>
                </a:solidFill>
                <a:effectLst/>
                <a:latin typeface="+mn-lt"/>
                <a:ea typeface="+mn-ea"/>
                <a:cs typeface="+mn-cs"/>
              </a:rPr>
              <a:t>create a new quiz</a:t>
            </a:r>
            <a:r>
              <a:rPr lang="ru-RU" sz="1200" kern="1200">
                <a:solidFill>
                  <a:schemeClr val="tx1"/>
                </a:solidFill>
                <a:effectLst/>
                <a:latin typeface="+mn-lt"/>
                <a:ea typeface="+mn-ea"/>
                <a:cs typeface="+mn-cs"/>
              </a:rPr>
              <a:t>”:</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17</a:t>
            </a:fld>
            <a:endParaRPr lang="ru-RU"/>
          </a:p>
        </p:txBody>
      </p:sp>
    </p:spTree>
    <p:extLst>
      <p:ext uri="{BB962C8B-B14F-4D97-AF65-F5344CB8AC3E}">
        <p14:creationId xmlns:p14="http://schemas.microsoft.com/office/powerpoint/2010/main" val="371334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Затем вы следуете инструкциям, задавая по очереди название квиза, текст вопроса, загружая при необходимости картинку (ее можно прямо тут же найти в интернете по ключевому слову), прописывая правильные и неправильные варианты ответа.</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19</a:t>
            </a:fld>
            <a:endParaRPr lang="ru-RU"/>
          </a:p>
        </p:txBody>
      </p:sp>
    </p:spTree>
    <p:extLst>
      <p:ext uri="{BB962C8B-B14F-4D97-AF65-F5344CB8AC3E}">
        <p14:creationId xmlns:p14="http://schemas.microsoft.com/office/powerpoint/2010/main" val="326788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Сначала, руководствуясь принципом добровольности, я рассказал магистрантам об идее проведения квиза, чтобы узнать их мнение (здесь и далее фамилии слушателей закрыты, чтобы не нарушать конфиденциальность их персональных данных):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Слушатели единодушно поддержали идею. Мной был проведет тестовый квиз, после которого я собрал обратную связь:</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2</a:t>
            </a:fld>
            <a:endParaRPr lang="ru-RU"/>
          </a:p>
        </p:txBody>
      </p:sp>
    </p:spTree>
    <p:extLst>
      <p:ext uri="{BB962C8B-B14F-4D97-AF65-F5344CB8AC3E}">
        <p14:creationId xmlns:p14="http://schemas.microsoft.com/office/powerpoint/2010/main" val="167348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Так как участие в квизах было добровольным, я не запускал их в учебное время, а проводил их в наиболее удобное время для большинства участников. Время проведения выбиралось по итогам голосования в удобных опросах в  том же самом чате:</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3</a:t>
            </a:fld>
            <a:endParaRPr lang="ru-RU"/>
          </a:p>
        </p:txBody>
      </p:sp>
    </p:spTree>
    <p:extLst>
      <p:ext uri="{BB962C8B-B14F-4D97-AF65-F5344CB8AC3E}">
        <p14:creationId xmlns:p14="http://schemas.microsoft.com/office/powerpoint/2010/main" val="56696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Квиз проводится в реальном времени, чтобы обеспечить соревновательный эффект. Поэтому нужно обеспечить максимально большое число участников, чтобы им всем было интересно соревноваться и проверять свои знания.</a:t>
            </a:r>
          </a:p>
          <a:p>
            <a:r>
              <a:rPr lang="ru-RU" sz="1200" kern="1200">
                <a:solidFill>
                  <a:schemeClr val="tx1"/>
                </a:solidFill>
                <a:effectLst/>
                <a:latin typeface="+mn-lt"/>
                <a:ea typeface="+mn-ea"/>
                <a:cs typeface="+mn-cs"/>
              </a:rPr>
              <a:t>Поэтому за 5 минут до того, как будет запущен квиз, администратор чата должен включить команду, которая специальным сигналом уведомит всех участников чата о начале. Любопытно, что совет использовать такую команду пришел от одного из слушателей курса – при использовании цифровых инструментов, популярных у молодежи, есть возможность получить ценный совет от своих же студентов. Слушателям приятно, когда они тоже могут чем-то помочь преподавателю! </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4</a:t>
            </a:fld>
            <a:endParaRPr lang="ru-RU"/>
          </a:p>
        </p:txBody>
      </p:sp>
    </p:spTree>
    <p:extLst>
      <p:ext uri="{BB962C8B-B14F-4D97-AF65-F5344CB8AC3E}">
        <p14:creationId xmlns:p14="http://schemas.microsoft.com/office/powerpoint/2010/main" val="369661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Далее в чате появляется объявление о начале квиза, и минимум два человека должны нажать на кнопку «готов отвечать».</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5</a:t>
            </a:fld>
            <a:endParaRPr lang="ru-RU"/>
          </a:p>
        </p:txBody>
      </p:sp>
    </p:spTree>
    <p:extLst>
      <p:ext uri="{BB962C8B-B14F-4D97-AF65-F5344CB8AC3E}">
        <p14:creationId xmlns:p14="http://schemas.microsoft.com/office/powerpoint/2010/main" val="304506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Квиз запускается и показывает по очереди все вопросы. Сначала я закладывал 15 секунд на вопросы, но потом слушатели пожаловались, что не на все вопросы успевают отвечать. Благодаря возможности быстрого получения обратной связи (прямо тут, в чате) я сразу же поменял настройки и теперь на обдумывание каждого вопросы было 30 секунд. </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6</a:t>
            </a:fld>
            <a:endParaRPr lang="ru-RU"/>
          </a:p>
        </p:txBody>
      </p:sp>
    </p:spTree>
    <p:extLst>
      <p:ext uri="{BB962C8B-B14F-4D97-AF65-F5344CB8AC3E}">
        <p14:creationId xmlns:p14="http://schemas.microsoft.com/office/powerpoint/2010/main" val="391589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После повышения времени я снова собрал обратную связь у слушателей – они были довольны нововведением: </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7</a:t>
            </a:fld>
            <a:endParaRPr lang="ru-RU"/>
          </a:p>
        </p:txBody>
      </p:sp>
    </p:spTree>
    <p:extLst>
      <p:ext uri="{BB962C8B-B14F-4D97-AF65-F5344CB8AC3E}">
        <p14:creationId xmlns:p14="http://schemas.microsoft.com/office/powerpoint/2010/main" val="108942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a:solidFill>
                  <a:schemeClr val="tx1"/>
                </a:solidFill>
                <a:effectLst/>
                <a:latin typeface="+mn-lt"/>
                <a:ea typeface="+mn-ea"/>
                <a:cs typeface="+mn-cs"/>
              </a:rPr>
              <a:t>Квиз-бот автоматически считает баллы за правильные ответы по всем участникам, а также время, за которое они ответили на вопросы. В конце появляется красивый балльный рейтинг участников квиза, который к тому же и объективный, т.к. просчитан искусственным интеллектом.</a:t>
            </a:r>
          </a:p>
          <a:p>
            <a:endParaRPr lang="ru-RU"/>
          </a:p>
          <a:p>
            <a:r>
              <a:rPr lang="ru-RU" sz="1200" kern="1200">
                <a:solidFill>
                  <a:schemeClr val="tx1"/>
                </a:solidFill>
                <a:effectLst/>
                <a:latin typeface="+mn-lt"/>
                <a:ea typeface="+mn-ea"/>
                <a:cs typeface="+mn-cs"/>
              </a:rPr>
              <a:t>Важно, что бот показывает рейтинг участников квиза без указания настоящих имен или телефонов. Вместо этого используются псевдонимы, которые задают сами слушатели в профиле своего аккаунта. Поэтому при желании слушатели могут оставаться анонимными для прочих участников, что повысит их вовлеченность, если данный формат будет использоваться только для закрепления знаний. Если потребуется использовать квиз для выставления оценок, соответствие слушателя и псевдонима можно будет уточнить в каждом конкретном случае.</a:t>
            </a:r>
          </a:p>
          <a:p>
            <a:r>
              <a:rPr lang="ru-RU" sz="1200" kern="1200">
                <a:solidFill>
                  <a:schemeClr val="tx1"/>
                </a:solidFill>
                <a:effectLst/>
                <a:latin typeface="+mn-lt"/>
                <a:ea typeface="+mn-ea"/>
                <a:cs typeface="+mn-cs"/>
              </a:rPr>
              <a:t>После каждого объявления результатов слушатели делились бурной радостью, как выигравшие, так и проигравшие не могли сдержать эмоций. Эмоции – спутник нашей рациональности. Это важнейший способ вовлечения слушателей курса и повышения запоминаемости информации. Поэтому после каждого квиза я наблюдал рост активности и вовлеченности как на семинарах, так и лекциях курса (что проявлялось в вопросах, готовности отвечать на мои вопросы, глубине проработки домашних заданий).</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8</a:t>
            </a:fld>
            <a:endParaRPr lang="ru-RU"/>
          </a:p>
        </p:txBody>
      </p:sp>
    </p:spTree>
    <p:extLst>
      <p:ext uri="{BB962C8B-B14F-4D97-AF65-F5344CB8AC3E}">
        <p14:creationId xmlns:p14="http://schemas.microsoft.com/office/powerpoint/2010/main" val="10517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Активное использование смайликов, картинок и </a:t>
            </a:r>
            <a:r>
              <a:rPr lang="en-US" sz="1200" kern="1200">
                <a:solidFill>
                  <a:schemeClr val="tx1"/>
                </a:solidFill>
                <a:effectLst/>
                <a:latin typeface="+mn-lt"/>
                <a:ea typeface="+mn-ea"/>
                <a:cs typeface="+mn-cs"/>
              </a:rPr>
              <a:t>gif</a:t>
            </a:r>
            <a:r>
              <a:rPr lang="ru-RU" sz="1200" kern="1200">
                <a:solidFill>
                  <a:schemeClr val="tx1"/>
                </a:solidFill>
                <a:effectLst/>
                <a:latin typeface="+mn-lt"/>
                <a:ea typeface="+mn-ea"/>
                <a:cs typeface="+mn-cs"/>
              </a:rPr>
              <a:t>-иллюстраций вместо словесного выражения обратной связи характерно для современной онлайн-коммуникации в целом и учащейся молодежи в частности. Причем они с благодарностью воспринимают возможность выражать свое мнение таким образом, что также повышает вовлеченность в обучение.</a:t>
            </a:r>
          </a:p>
          <a:p>
            <a:r>
              <a:rPr lang="ru-RU" sz="1200" kern="1200">
                <a:solidFill>
                  <a:schemeClr val="tx1"/>
                </a:solidFill>
                <a:effectLst/>
                <a:latin typeface="+mn-lt"/>
                <a:ea typeface="+mn-ea"/>
                <a:cs typeface="+mn-cs"/>
              </a:rPr>
              <a:t>Но слушатели оставляли и текстовую обратную связь:</a:t>
            </a:r>
          </a:p>
          <a:p>
            <a:endParaRPr lang="ru-RU"/>
          </a:p>
        </p:txBody>
      </p:sp>
      <p:sp>
        <p:nvSpPr>
          <p:cNvPr id="4" name="Номер слайда 3"/>
          <p:cNvSpPr>
            <a:spLocks noGrp="1"/>
          </p:cNvSpPr>
          <p:nvPr>
            <p:ph type="sldNum" sz="quarter" idx="5"/>
          </p:nvPr>
        </p:nvSpPr>
        <p:spPr/>
        <p:txBody>
          <a:bodyPr/>
          <a:lstStyle/>
          <a:p>
            <a:fld id="{49C332CF-12E0-4B85-BB4B-799FD8F96242}" type="slidenum">
              <a:rPr lang="ru-RU" smtClean="0"/>
              <a:t>9</a:t>
            </a:fld>
            <a:endParaRPr lang="ru-RU"/>
          </a:p>
        </p:txBody>
      </p:sp>
    </p:spTree>
    <p:extLst>
      <p:ext uri="{BB962C8B-B14F-4D97-AF65-F5344CB8AC3E}">
        <p14:creationId xmlns:p14="http://schemas.microsoft.com/office/powerpoint/2010/main" val="10072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0FC2AB-DFD9-4199-9A05-2E656310CB3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5130D71-94FD-40D5-A214-4B71FED1D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3BB3EF6-AC45-4703-8EBD-39E5D9158189}"/>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5" name="Нижний колонтитул 4">
            <a:extLst>
              <a:ext uri="{FF2B5EF4-FFF2-40B4-BE49-F238E27FC236}">
                <a16:creationId xmlns:a16="http://schemas.microsoft.com/office/drawing/2014/main" id="{1A63E0F3-A51F-46C5-8E00-A1C3E5276D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DFFCBE-DEDB-4861-A83E-1B6BF9C6B9AC}"/>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24283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8F204-9584-4BDB-BCB6-3F03E0D8F7B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9138CD0-D560-4A8D-937B-B523A1F201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8D60BA-8E8A-4BC7-9A50-8279CDDBBBE9}"/>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5" name="Нижний колонтитул 4">
            <a:extLst>
              <a:ext uri="{FF2B5EF4-FFF2-40B4-BE49-F238E27FC236}">
                <a16:creationId xmlns:a16="http://schemas.microsoft.com/office/drawing/2014/main" id="{CF2B16C3-157F-42B0-B039-CA5EA51B3F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B3E7E7-AC46-4D95-9F64-01978CB87D6D}"/>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21495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C480998-05C7-45A5-96E3-BEE87CEFA58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3DE3BB1-40DF-4448-BAF7-9ED3B156D4F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4E7813-4716-4D4F-AB26-26C6E20DF961}"/>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5" name="Нижний колонтитул 4">
            <a:extLst>
              <a:ext uri="{FF2B5EF4-FFF2-40B4-BE49-F238E27FC236}">
                <a16:creationId xmlns:a16="http://schemas.microsoft.com/office/drawing/2014/main" id="{A6D56083-A399-4EF4-94A7-B72734850C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56CEDC-78DA-42CB-A531-674412984B86}"/>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35515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2ED37-43A9-4D99-8BC6-567783E8945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46CB10D-3870-4519-B301-D0765997797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9D234E2-83F0-4390-9611-A3792EBE3818}"/>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5" name="Нижний колонтитул 4">
            <a:extLst>
              <a:ext uri="{FF2B5EF4-FFF2-40B4-BE49-F238E27FC236}">
                <a16:creationId xmlns:a16="http://schemas.microsoft.com/office/drawing/2014/main" id="{163F39A5-51AF-43F8-AA99-B7FC476D2A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94587A-0191-471D-8D42-FEBC1635F30C}"/>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343651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3B642-5534-48D7-83EC-C239EAC1411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3F42843-4E64-449A-9A76-437F91790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50827F8-559E-4999-A452-1C77A9FC2DC3}"/>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5" name="Нижний колонтитул 4">
            <a:extLst>
              <a:ext uri="{FF2B5EF4-FFF2-40B4-BE49-F238E27FC236}">
                <a16:creationId xmlns:a16="http://schemas.microsoft.com/office/drawing/2014/main" id="{68379600-2BB5-4C4D-B0B9-40BBF06442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93061C-44BA-4CEA-B739-35158C3B3FE0}"/>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7490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BAFA6-E57D-4594-9585-104DECB440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E1DCF68-DB73-4561-9057-008F218F362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BE900E3-B0B4-4CD2-8854-39338BEEBAD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FEF2784-0AEE-45A8-9B0A-157EBC8DA801}"/>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6" name="Нижний колонтитул 5">
            <a:extLst>
              <a:ext uri="{FF2B5EF4-FFF2-40B4-BE49-F238E27FC236}">
                <a16:creationId xmlns:a16="http://schemas.microsoft.com/office/drawing/2014/main" id="{7812F026-5895-4A59-904A-8ED37D9D4FD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1A9BFC7-72CD-45AF-8EAB-639EB3D2CAE8}"/>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148065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398BE2-844B-4DB2-A3B5-987054EAECB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480A68F-49F4-4D1A-9B81-A8E0715DF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56B0A7D-62A1-48CC-B669-2CBE3648E54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764FBA3-C37C-414A-8DE2-77D1CB5AA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FA6AA3A-FD15-49BC-9342-E31B2C12DCF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D38450E-6D43-4C14-AE3E-C5C56B325280}"/>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8" name="Нижний колонтитул 7">
            <a:extLst>
              <a:ext uri="{FF2B5EF4-FFF2-40B4-BE49-F238E27FC236}">
                <a16:creationId xmlns:a16="http://schemas.microsoft.com/office/drawing/2014/main" id="{8F9363AF-7F92-4D34-BD57-408F4D99C12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9DCF44E-9805-4157-B881-C9D1DE8F0EDD}"/>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389959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4E2148-551A-4BE3-8FC9-ECA08061B10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6EEFB58-A3DA-4A4D-9C25-2B20840CDA90}"/>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4" name="Нижний колонтитул 3">
            <a:extLst>
              <a:ext uri="{FF2B5EF4-FFF2-40B4-BE49-F238E27FC236}">
                <a16:creationId xmlns:a16="http://schemas.microsoft.com/office/drawing/2014/main" id="{B09CA3BC-5DF0-4133-951A-DA03666358A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DAFC038-BC8E-4321-BA92-6044DD1C6C4F}"/>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389218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3ABD537-BF59-411B-8CC1-BA249A2F2F9D}"/>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3" name="Нижний колонтитул 2">
            <a:extLst>
              <a:ext uri="{FF2B5EF4-FFF2-40B4-BE49-F238E27FC236}">
                <a16:creationId xmlns:a16="http://schemas.microsoft.com/office/drawing/2014/main" id="{3CA3BF45-7F5D-4237-8A12-6F06F49593A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0A99A95-008E-448D-A54E-B37329ADC70A}"/>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1266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A9E0C-7079-4B07-9673-046D40B4604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9E3AEB2-A79D-47B9-B83B-26EC21D66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E9B2BB2-BC8A-45A4-A136-2BF2CFDE1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C1A5FB6-D468-4310-9BD7-1A6269E02A74}"/>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6" name="Нижний колонтитул 5">
            <a:extLst>
              <a:ext uri="{FF2B5EF4-FFF2-40B4-BE49-F238E27FC236}">
                <a16:creationId xmlns:a16="http://schemas.microsoft.com/office/drawing/2014/main" id="{8472B947-B644-48B0-A2A0-451EA4F2BB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319F1E9-42B8-4770-B8CA-6AB46F7C7E00}"/>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343587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4BAD7A-860B-4501-B4AC-6994227CDA3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D24528D-6132-473E-A9F2-C9E05FFA5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6C3CB36-170F-4FA6-8A3B-D19F125DF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37FDF5D-8D1C-4AB7-9C38-CDDFA9689357}"/>
              </a:ext>
            </a:extLst>
          </p:cNvPr>
          <p:cNvSpPr>
            <a:spLocks noGrp="1"/>
          </p:cNvSpPr>
          <p:nvPr>
            <p:ph type="dt" sz="half" idx="10"/>
          </p:nvPr>
        </p:nvSpPr>
        <p:spPr/>
        <p:txBody>
          <a:bodyPr/>
          <a:lstStyle/>
          <a:p>
            <a:fld id="{57F9D1CA-D610-4472-AFD1-734A128F282A}" type="datetimeFigureOut">
              <a:rPr lang="ru-RU" smtClean="0"/>
              <a:t>18.01.2022</a:t>
            </a:fld>
            <a:endParaRPr lang="ru-RU"/>
          </a:p>
        </p:txBody>
      </p:sp>
      <p:sp>
        <p:nvSpPr>
          <p:cNvPr id="6" name="Нижний колонтитул 5">
            <a:extLst>
              <a:ext uri="{FF2B5EF4-FFF2-40B4-BE49-F238E27FC236}">
                <a16:creationId xmlns:a16="http://schemas.microsoft.com/office/drawing/2014/main" id="{741883FB-7E3F-44EC-804E-11F969A331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863AEFD-004F-4F4D-9EF4-D6B4CAFFEC5C}"/>
              </a:ext>
            </a:extLst>
          </p:cNvPr>
          <p:cNvSpPr>
            <a:spLocks noGrp="1"/>
          </p:cNvSpPr>
          <p:nvPr>
            <p:ph type="sldNum" sz="quarter" idx="12"/>
          </p:nvPr>
        </p:nvSpPr>
        <p:spPr/>
        <p:txBody>
          <a:bodyPr/>
          <a:lstStyle/>
          <a:p>
            <a:fld id="{C2EFD906-4236-4DF4-9736-8471C4FC6DE7}" type="slidenum">
              <a:rPr lang="ru-RU" smtClean="0"/>
              <a:t>‹#›</a:t>
            </a:fld>
            <a:endParaRPr lang="ru-RU"/>
          </a:p>
        </p:txBody>
      </p:sp>
    </p:spTree>
    <p:extLst>
      <p:ext uri="{BB962C8B-B14F-4D97-AF65-F5344CB8AC3E}">
        <p14:creationId xmlns:p14="http://schemas.microsoft.com/office/powerpoint/2010/main" val="17034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5B630-5B03-4066-B73A-FEAE505FE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E220857-48ED-4CD0-AEA5-21C9329BB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7ED865-BE10-4727-9062-2348FF19BF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9D1CA-D610-4472-AFD1-734A128F282A}" type="datetimeFigureOut">
              <a:rPr lang="ru-RU" smtClean="0"/>
              <a:t>18.01.2022</a:t>
            </a:fld>
            <a:endParaRPr lang="ru-RU"/>
          </a:p>
        </p:txBody>
      </p:sp>
      <p:sp>
        <p:nvSpPr>
          <p:cNvPr id="5" name="Нижний колонтитул 4">
            <a:extLst>
              <a:ext uri="{FF2B5EF4-FFF2-40B4-BE49-F238E27FC236}">
                <a16:creationId xmlns:a16="http://schemas.microsoft.com/office/drawing/2014/main" id="{328C4546-3817-43E6-92DB-281DB9A18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BF6FEBB-1FBC-4432-BFEF-E63F2F3F4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FD906-4236-4DF4-9736-8471C4FC6DE7}" type="slidenum">
              <a:rPr lang="ru-RU" smtClean="0"/>
              <a:t>‹#›</a:t>
            </a:fld>
            <a:endParaRPr lang="ru-RU"/>
          </a:p>
        </p:txBody>
      </p:sp>
      <p:sp>
        <p:nvSpPr>
          <p:cNvPr id="7" name="MSIPCMContentMarking" descr="{&quot;HashCode&quot;:-75512786,&quot;Placement&quot;:&quot;Header&quot;}">
            <a:extLst>
              <a:ext uri="{FF2B5EF4-FFF2-40B4-BE49-F238E27FC236}">
                <a16:creationId xmlns:a16="http://schemas.microsoft.com/office/drawing/2014/main" id="{530CB9CE-4B64-4A27-98F5-D52050AE012E}"/>
              </a:ext>
            </a:extLst>
          </p:cNvPr>
          <p:cNvSpPr txBox="1"/>
          <p:nvPr userDrawn="1"/>
        </p:nvSpPr>
        <p:spPr>
          <a:xfrm>
            <a:off x="5723809" y="0"/>
            <a:ext cx="744382" cy="217646"/>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Arial" panose="020B0604020202020204" pitchFamily="34" charset="0"/>
              </a:rPr>
              <a:t>INTERNAL</a:t>
            </a:r>
            <a:endParaRPr lang="ru-RU" sz="800">
              <a:solidFill>
                <a:srgbClr val="000000"/>
              </a:solidFill>
              <a:latin typeface="Arial" panose="020B0604020202020204" pitchFamily="34" charset="0"/>
            </a:endParaRPr>
          </a:p>
        </p:txBody>
      </p:sp>
    </p:spTree>
    <p:extLst>
      <p:ext uri="{BB962C8B-B14F-4D97-AF65-F5344CB8AC3E}">
        <p14:creationId xmlns:p14="http://schemas.microsoft.com/office/powerpoint/2010/main" val="2663565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9C7FFB-2B6E-493B-930C-68565F958638}"/>
              </a:ext>
            </a:extLst>
          </p:cNvPr>
          <p:cNvSpPr>
            <a:spLocks noGrp="1"/>
          </p:cNvSpPr>
          <p:nvPr>
            <p:ph type="ctrTitle"/>
          </p:nvPr>
        </p:nvSpPr>
        <p:spPr>
          <a:xfrm>
            <a:off x="1524000" y="537286"/>
            <a:ext cx="9144000" cy="2387600"/>
          </a:xfrm>
        </p:spPr>
        <p:txBody>
          <a:bodyPr/>
          <a:lstStyle/>
          <a:p>
            <a:r>
              <a:rPr lang="ru-RU"/>
              <a:t>Квиз-бот в мессенджере Телеграм</a:t>
            </a:r>
          </a:p>
        </p:txBody>
      </p:sp>
      <p:sp>
        <p:nvSpPr>
          <p:cNvPr id="3" name="Подзаголовок 2">
            <a:extLst>
              <a:ext uri="{FF2B5EF4-FFF2-40B4-BE49-F238E27FC236}">
                <a16:creationId xmlns:a16="http://schemas.microsoft.com/office/drawing/2014/main" id="{1C3CF698-2127-4E5F-A8F6-BCF596176CFC}"/>
              </a:ext>
            </a:extLst>
          </p:cNvPr>
          <p:cNvSpPr>
            <a:spLocks noGrp="1"/>
          </p:cNvSpPr>
          <p:nvPr>
            <p:ph type="subTitle" idx="1"/>
          </p:nvPr>
        </p:nvSpPr>
        <p:spPr>
          <a:xfrm>
            <a:off x="1524000" y="3586273"/>
            <a:ext cx="9144000" cy="1655762"/>
          </a:xfrm>
        </p:spPr>
        <p:txBody>
          <a:bodyPr/>
          <a:lstStyle/>
          <a:p>
            <a:r>
              <a:rPr lang="ru-RU"/>
              <a:t>проведении контрольных/оценочных мероприятий, в том числе с применением цифровых инструментов</a:t>
            </a:r>
          </a:p>
        </p:txBody>
      </p:sp>
    </p:spTree>
    <p:extLst>
      <p:ext uri="{BB962C8B-B14F-4D97-AF65-F5344CB8AC3E}">
        <p14:creationId xmlns:p14="http://schemas.microsoft.com/office/powerpoint/2010/main" val="16474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7D3564-AC14-4281-8BCA-230FEF812D57}"/>
              </a:ext>
            </a:extLst>
          </p:cNvPr>
          <p:cNvPicPr>
            <a:picLocks noChangeAspect="1"/>
          </p:cNvPicPr>
          <p:nvPr/>
        </p:nvPicPr>
        <p:blipFill>
          <a:blip r:embed="rId2"/>
          <a:stretch>
            <a:fillRect/>
          </a:stretch>
        </p:blipFill>
        <p:spPr>
          <a:xfrm>
            <a:off x="2590376" y="454043"/>
            <a:ext cx="7011248" cy="5949913"/>
          </a:xfrm>
          <a:prstGeom prst="rect">
            <a:avLst/>
          </a:prstGeom>
        </p:spPr>
      </p:pic>
    </p:spTree>
    <p:extLst>
      <p:ext uri="{BB962C8B-B14F-4D97-AF65-F5344CB8AC3E}">
        <p14:creationId xmlns:p14="http://schemas.microsoft.com/office/powerpoint/2010/main" val="257818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330BA96-CE68-45B1-B8D0-2ABF8B50FC4D}"/>
              </a:ext>
            </a:extLst>
          </p:cNvPr>
          <p:cNvPicPr/>
          <p:nvPr/>
        </p:nvPicPr>
        <p:blipFill rotWithShape="1">
          <a:blip r:embed="rId2" cstate="print">
            <a:extLst>
              <a:ext uri="{28A0092B-C50C-407E-A947-70E740481C1C}">
                <a14:useLocalDpi xmlns:a14="http://schemas.microsoft.com/office/drawing/2010/main" val="0"/>
              </a:ext>
            </a:extLst>
          </a:blip>
          <a:srcRect b="39614"/>
          <a:stretch/>
        </p:blipFill>
        <p:spPr bwMode="auto">
          <a:xfrm>
            <a:off x="3458816" y="424071"/>
            <a:ext cx="4651513" cy="6215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59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54051CB-280D-489A-8DDD-1197F1428D30}"/>
              </a:ext>
            </a:extLst>
          </p:cNvPr>
          <p:cNvPicPr>
            <a:picLocks noChangeAspect="1"/>
          </p:cNvPicPr>
          <p:nvPr/>
        </p:nvPicPr>
        <p:blipFill>
          <a:blip r:embed="rId3"/>
          <a:stretch>
            <a:fillRect/>
          </a:stretch>
        </p:blipFill>
        <p:spPr>
          <a:xfrm>
            <a:off x="2066362" y="599680"/>
            <a:ext cx="8059275" cy="5658640"/>
          </a:xfrm>
          <a:prstGeom prst="rect">
            <a:avLst/>
          </a:prstGeom>
        </p:spPr>
      </p:pic>
    </p:spTree>
    <p:extLst>
      <p:ext uri="{BB962C8B-B14F-4D97-AF65-F5344CB8AC3E}">
        <p14:creationId xmlns:p14="http://schemas.microsoft.com/office/powerpoint/2010/main" val="292197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1D2E2CE-15E8-4DBA-B187-67CC194603A5}"/>
              </a:ext>
            </a:extLst>
          </p:cNvPr>
          <p:cNvPicPr>
            <a:picLocks noChangeAspect="1"/>
          </p:cNvPicPr>
          <p:nvPr/>
        </p:nvPicPr>
        <p:blipFill>
          <a:blip r:embed="rId3"/>
          <a:stretch>
            <a:fillRect/>
          </a:stretch>
        </p:blipFill>
        <p:spPr>
          <a:xfrm>
            <a:off x="2023494" y="547285"/>
            <a:ext cx="8145012" cy="5763429"/>
          </a:xfrm>
          <a:prstGeom prst="rect">
            <a:avLst/>
          </a:prstGeom>
        </p:spPr>
      </p:pic>
    </p:spTree>
    <p:extLst>
      <p:ext uri="{BB962C8B-B14F-4D97-AF65-F5344CB8AC3E}">
        <p14:creationId xmlns:p14="http://schemas.microsoft.com/office/powerpoint/2010/main" val="256010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F5D9CA3-A791-474F-B8EB-3B84CB439698}"/>
              </a:ext>
            </a:extLst>
          </p:cNvPr>
          <p:cNvPicPr>
            <a:picLocks noChangeAspect="1"/>
          </p:cNvPicPr>
          <p:nvPr/>
        </p:nvPicPr>
        <p:blipFill>
          <a:blip r:embed="rId3"/>
          <a:stretch>
            <a:fillRect/>
          </a:stretch>
        </p:blipFill>
        <p:spPr>
          <a:xfrm>
            <a:off x="892199" y="20235"/>
            <a:ext cx="9922946" cy="6837766"/>
          </a:xfrm>
          <a:prstGeom prst="rect">
            <a:avLst/>
          </a:prstGeom>
        </p:spPr>
      </p:pic>
    </p:spTree>
    <p:extLst>
      <p:ext uri="{BB962C8B-B14F-4D97-AF65-F5344CB8AC3E}">
        <p14:creationId xmlns:p14="http://schemas.microsoft.com/office/powerpoint/2010/main" val="139185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24FE377-9814-4662-9CF9-E50D8FC708C4}"/>
              </a:ext>
            </a:extLst>
          </p:cNvPr>
          <p:cNvPicPr>
            <a:picLocks noChangeAspect="1"/>
          </p:cNvPicPr>
          <p:nvPr/>
        </p:nvPicPr>
        <p:blipFill>
          <a:blip r:embed="rId3"/>
          <a:stretch>
            <a:fillRect/>
          </a:stretch>
        </p:blipFill>
        <p:spPr>
          <a:xfrm>
            <a:off x="1537651" y="175758"/>
            <a:ext cx="9116697" cy="6506483"/>
          </a:xfrm>
          <a:prstGeom prst="rect">
            <a:avLst/>
          </a:prstGeom>
        </p:spPr>
      </p:pic>
    </p:spTree>
    <p:extLst>
      <p:ext uri="{BB962C8B-B14F-4D97-AF65-F5344CB8AC3E}">
        <p14:creationId xmlns:p14="http://schemas.microsoft.com/office/powerpoint/2010/main" val="248465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52164B1-AEB1-4A3C-BBBA-09ACBE3FF2AD}"/>
              </a:ext>
            </a:extLst>
          </p:cNvPr>
          <p:cNvSpPr/>
          <p:nvPr/>
        </p:nvSpPr>
        <p:spPr>
          <a:xfrm>
            <a:off x="648930" y="2438400"/>
            <a:ext cx="4944151"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t>Quiz Bot</a:t>
            </a:r>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3B931548-57A3-47F2-9B5C-2C9831DA3988}"/>
              </a:ext>
            </a:extLst>
          </p:cNvPr>
          <p:cNvPicPr>
            <a:picLocks noChangeAspect="1"/>
          </p:cNvPicPr>
          <p:nvPr/>
        </p:nvPicPr>
        <p:blipFill>
          <a:blip r:embed="rId3"/>
          <a:stretch>
            <a:fillRect/>
          </a:stretch>
        </p:blipFill>
        <p:spPr>
          <a:xfrm>
            <a:off x="7942769" y="833418"/>
            <a:ext cx="2399411" cy="5187917"/>
          </a:xfrm>
          <a:prstGeom prst="rect">
            <a:avLst/>
          </a:prstGeom>
          <a:effectLst/>
        </p:spPr>
      </p:pic>
      <p:sp>
        <p:nvSpPr>
          <p:cNvPr id="3" name="AutoShape 2">
            <a:extLst>
              <a:ext uri="{FF2B5EF4-FFF2-40B4-BE49-F238E27FC236}">
                <a16:creationId xmlns:a16="http://schemas.microsoft.com/office/drawing/2014/main" id="{E4DF16C7-113B-4904-8C3E-18C9FDE222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18662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579D9384-D5BA-42B0-9C52-1D90BAF592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a:extLst>
              <a:ext uri="{FF2B5EF4-FFF2-40B4-BE49-F238E27FC236}">
                <a16:creationId xmlns:a16="http://schemas.microsoft.com/office/drawing/2014/main" id="{D4F3708F-E2CE-4BB2-8DF2-7B976A414E5D}"/>
              </a:ext>
            </a:extLst>
          </p:cNvPr>
          <p:cNvPicPr>
            <a:picLocks noChangeAspect="1"/>
          </p:cNvPicPr>
          <p:nvPr/>
        </p:nvPicPr>
        <p:blipFill>
          <a:blip r:embed="rId3"/>
          <a:stretch>
            <a:fillRect/>
          </a:stretch>
        </p:blipFill>
        <p:spPr>
          <a:xfrm>
            <a:off x="4512230" y="0"/>
            <a:ext cx="3167539" cy="6858000"/>
          </a:xfrm>
          <a:prstGeom prst="rect">
            <a:avLst/>
          </a:prstGeom>
        </p:spPr>
      </p:pic>
      <p:cxnSp>
        <p:nvCxnSpPr>
          <p:cNvPr id="5" name="Прямая со стрелкой 4">
            <a:extLst>
              <a:ext uri="{FF2B5EF4-FFF2-40B4-BE49-F238E27FC236}">
                <a16:creationId xmlns:a16="http://schemas.microsoft.com/office/drawing/2014/main" id="{FC69D12A-7558-4075-B7EB-66B85BFBD513}"/>
              </a:ext>
            </a:extLst>
          </p:cNvPr>
          <p:cNvCxnSpPr>
            <a:cxnSpLocks/>
          </p:cNvCxnSpPr>
          <p:nvPr/>
        </p:nvCxnSpPr>
        <p:spPr>
          <a:xfrm>
            <a:off x="2755557" y="5090984"/>
            <a:ext cx="1756673" cy="1193438"/>
          </a:xfrm>
          <a:prstGeom prst="straightConnector1">
            <a:avLst/>
          </a:prstGeom>
          <a:ln w="730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1720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6356290-E4FE-4FC2-8A60-D201D4F90ECC}"/>
              </a:ext>
            </a:extLst>
          </p:cNvPr>
          <p:cNvPicPr/>
          <p:nvPr/>
        </p:nvPicPr>
        <p:blipFill rotWithShape="1">
          <a:blip r:embed="rId2" cstate="print">
            <a:extLst>
              <a:ext uri="{28A0092B-C50C-407E-A947-70E740481C1C}">
                <a14:useLocalDpi xmlns:a14="http://schemas.microsoft.com/office/drawing/2010/main" val="0"/>
              </a:ext>
            </a:extLst>
          </a:blip>
          <a:srcRect t="66008"/>
          <a:stretch/>
        </p:blipFill>
        <p:spPr bwMode="auto">
          <a:xfrm>
            <a:off x="2667000" y="1127761"/>
            <a:ext cx="6858000" cy="4815840"/>
          </a:xfrm>
          <a:prstGeom prst="rect">
            <a:avLst/>
          </a:prstGeom>
          <a:noFill/>
          <a:ln>
            <a:noFill/>
          </a:ln>
          <a:extLst>
            <a:ext uri="{53640926-AAD7-44D8-BBD7-CCE9431645EC}">
              <a14:shadowObscured xmlns:a14="http://schemas.microsoft.com/office/drawing/2010/main"/>
            </a:ext>
          </a:extLst>
        </p:spPr>
      </p:pic>
      <p:cxnSp>
        <p:nvCxnSpPr>
          <p:cNvPr id="3" name="Прямая со стрелкой 2">
            <a:extLst>
              <a:ext uri="{FF2B5EF4-FFF2-40B4-BE49-F238E27FC236}">
                <a16:creationId xmlns:a16="http://schemas.microsoft.com/office/drawing/2014/main" id="{97121CBC-D142-47C2-BB01-0B695A369B65}"/>
              </a:ext>
            </a:extLst>
          </p:cNvPr>
          <p:cNvCxnSpPr>
            <a:cxnSpLocks/>
          </p:cNvCxnSpPr>
          <p:nvPr/>
        </p:nvCxnSpPr>
        <p:spPr>
          <a:xfrm>
            <a:off x="910327" y="317680"/>
            <a:ext cx="1756673" cy="1193438"/>
          </a:xfrm>
          <a:prstGeom prst="straightConnector1">
            <a:avLst/>
          </a:prstGeom>
          <a:ln w="730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3831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C2AD179-BA7B-4879-954B-2C67EA8399A5}"/>
              </a:ext>
            </a:extLst>
          </p:cNvPr>
          <p:cNvPicPr/>
          <p:nvPr/>
        </p:nvPicPr>
        <p:blipFill rotWithShape="1">
          <a:blip r:embed="rId3" cstate="print">
            <a:extLst>
              <a:ext uri="{28A0092B-C50C-407E-A947-70E740481C1C}">
                <a14:useLocalDpi xmlns:a14="http://schemas.microsoft.com/office/drawing/2010/main" val="0"/>
              </a:ext>
            </a:extLst>
          </a:blip>
          <a:srcRect t="63006"/>
          <a:stretch/>
        </p:blipFill>
        <p:spPr bwMode="auto">
          <a:xfrm>
            <a:off x="2301240" y="975360"/>
            <a:ext cx="7086600" cy="4907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223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6552B3B-91B6-425D-99A6-7AB3BE2357D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646427" y="344550"/>
            <a:ext cx="3000217" cy="6149219"/>
          </a:xfrm>
          <a:prstGeom prst="rect">
            <a:avLst/>
          </a:prstGeom>
          <a:noFill/>
        </p:spPr>
      </p:pic>
      <p:pic>
        <p:nvPicPr>
          <p:cNvPr id="5" name="Рисунок 4">
            <a:extLst>
              <a:ext uri="{FF2B5EF4-FFF2-40B4-BE49-F238E27FC236}">
                <a16:creationId xmlns:a16="http://schemas.microsoft.com/office/drawing/2014/main" id="{0C4E8DAD-28AA-423E-80C6-CC283986E3CB}"/>
              </a:ext>
            </a:extLst>
          </p:cNvPr>
          <p:cNvPicPr>
            <a:picLocks noChangeAspect="1"/>
          </p:cNvPicPr>
          <p:nvPr/>
        </p:nvPicPr>
        <p:blipFill>
          <a:blip r:embed="rId4"/>
          <a:stretch>
            <a:fillRect/>
          </a:stretch>
        </p:blipFill>
        <p:spPr>
          <a:xfrm>
            <a:off x="4959351" y="344550"/>
            <a:ext cx="5789514" cy="6159059"/>
          </a:xfrm>
          <a:prstGeom prst="rect">
            <a:avLst/>
          </a:prstGeom>
        </p:spPr>
      </p:pic>
    </p:spTree>
    <p:extLst>
      <p:ext uri="{BB962C8B-B14F-4D97-AF65-F5344CB8AC3E}">
        <p14:creationId xmlns:p14="http://schemas.microsoft.com/office/powerpoint/2010/main" val="186150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Прямоугольник 1">
            <a:extLst>
              <a:ext uri="{FF2B5EF4-FFF2-40B4-BE49-F238E27FC236}">
                <a16:creationId xmlns:a16="http://schemas.microsoft.com/office/drawing/2014/main" id="{B6C74458-9724-4F02-A4D0-0E518FC1CC53}"/>
              </a:ext>
            </a:extLst>
          </p:cNvPr>
          <p:cNvSpPr/>
          <p:nvPr/>
        </p:nvSpPr>
        <p:spPr>
          <a:xfrm>
            <a:off x="1622883" y="2253996"/>
            <a:ext cx="9367204" cy="4041648"/>
          </a:xfrm>
          <a:prstGeom prst="rect">
            <a:avLst/>
          </a:prstGeom>
        </p:spPr>
        <p:txBody>
          <a:bodyPr vert="horz" lIns="91440" tIns="45720" rIns="91440" bIns="45720" rtlCol="0" anchor="t">
            <a:normAutofit/>
          </a:bodyPr>
          <a:lstStyle/>
          <a:p>
            <a:pPr marL="342900" lvl="0" indent="-228600">
              <a:lnSpc>
                <a:spcPct val="90000"/>
              </a:lnSpc>
              <a:buFont typeface="Arial" panose="020B0604020202020204" pitchFamily="34" charset="0"/>
              <a:buChar char="•"/>
            </a:pPr>
            <a:r>
              <a:rPr lang="en-US" sz="2400"/>
              <a:t>Для закрепления знания после очередной темы за счет удобства прохождения теста.</a:t>
            </a:r>
          </a:p>
          <a:p>
            <a:pPr marL="342900" lvl="0" indent="-228600">
              <a:lnSpc>
                <a:spcPct val="90000"/>
              </a:lnSpc>
              <a:buFont typeface="Arial" panose="020B0604020202020204" pitchFamily="34" charset="0"/>
              <a:buChar char="•"/>
            </a:pPr>
            <a:endParaRPr lang="en-US" sz="2400">
              <a:effectLst/>
            </a:endParaRPr>
          </a:p>
          <a:p>
            <a:pPr marL="342900" lvl="0" indent="-228600">
              <a:lnSpc>
                <a:spcPct val="90000"/>
              </a:lnSpc>
              <a:buFont typeface="Arial" panose="020B0604020202020204" pitchFamily="34" charset="0"/>
              <a:buChar char="•"/>
            </a:pPr>
            <a:r>
              <a:rPr lang="en-US" sz="2400"/>
              <a:t>Для повышения мотивации, т.к. студентам и магистрантам импонирует использование современных цифровых методов контроля и коммуникации, ведь образование приходит в хорошо известную им среду.</a:t>
            </a:r>
            <a:endParaRPr lang="en-US" sz="2400">
              <a:effectLst/>
            </a:endParaRPr>
          </a:p>
          <a:p>
            <a:pPr marL="228600">
              <a:lnSpc>
                <a:spcPct val="90000"/>
              </a:lnSpc>
            </a:pPr>
            <a:endParaRPr lang="en-US" sz="2400">
              <a:effectLst/>
            </a:endParaRPr>
          </a:p>
          <a:p>
            <a:pPr marL="342900" lvl="0" indent="-228600">
              <a:lnSpc>
                <a:spcPct val="90000"/>
              </a:lnSpc>
              <a:spcAft>
                <a:spcPts val="800"/>
              </a:spcAft>
              <a:buFont typeface="Arial" panose="020B0604020202020204" pitchFamily="34" charset="0"/>
              <a:buChar char="•"/>
            </a:pPr>
            <a:r>
              <a:rPr lang="en-US" sz="2400"/>
              <a:t>Для повышения запоминаемости и вовлеченности благодаря элементу соревновательности. Объективность и простота автоматического подсчета баллов – дополнительное преимущество.</a:t>
            </a:r>
            <a:endParaRPr lang="en-US" sz="2400">
              <a:effectLst/>
            </a:endParaRPr>
          </a:p>
        </p:txBody>
      </p:sp>
    </p:spTree>
    <p:extLst>
      <p:ext uri="{BB962C8B-B14F-4D97-AF65-F5344CB8AC3E}">
        <p14:creationId xmlns:p14="http://schemas.microsoft.com/office/powerpoint/2010/main" val="43558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descr="Изображение выглядит как текст&#10;&#10;Автоматически созданное описание">
            <a:extLst>
              <a:ext uri="{FF2B5EF4-FFF2-40B4-BE49-F238E27FC236}">
                <a16:creationId xmlns:a16="http://schemas.microsoft.com/office/drawing/2014/main" id="{21FA26AD-5DB7-475F-8630-800713C2787F}"/>
              </a:ext>
            </a:extLst>
          </p:cNvPr>
          <p:cNvPicPr>
            <a:picLocks noChangeAspect="1"/>
          </p:cNvPicPr>
          <p:nvPr/>
        </p:nvPicPr>
        <p:blipFill>
          <a:blip r:embed="rId3"/>
          <a:stretch>
            <a:fillRect/>
          </a:stretch>
        </p:blipFill>
        <p:spPr>
          <a:xfrm>
            <a:off x="3079687" y="163142"/>
            <a:ext cx="6090824" cy="6531716"/>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3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DC423E-81C6-4136-B5A3-5E644BEC973F}"/>
              </a:ext>
            </a:extLst>
          </p:cNvPr>
          <p:cNvPicPr>
            <a:picLocks noChangeAspect="1"/>
          </p:cNvPicPr>
          <p:nvPr/>
        </p:nvPicPr>
        <p:blipFill>
          <a:blip r:embed="rId3"/>
          <a:stretch>
            <a:fillRect/>
          </a:stretch>
        </p:blipFill>
        <p:spPr>
          <a:xfrm>
            <a:off x="516307" y="396024"/>
            <a:ext cx="11675693" cy="6065952"/>
          </a:xfrm>
          <a:prstGeom prst="rect">
            <a:avLst/>
          </a:prstGeom>
        </p:spPr>
      </p:pic>
    </p:spTree>
    <p:extLst>
      <p:ext uri="{BB962C8B-B14F-4D97-AF65-F5344CB8AC3E}">
        <p14:creationId xmlns:p14="http://schemas.microsoft.com/office/powerpoint/2010/main" val="26448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8AE2F25-6638-45EC-B794-5546957C02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207" y="221774"/>
            <a:ext cx="3321954" cy="6414451"/>
          </a:xfrm>
          <a:prstGeom prst="rect">
            <a:avLst/>
          </a:prstGeom>
          <a:noFill/>
          <a:ln>
            <a:noFill/>
          </a:ln>
        </p:spPr>
      </p:pic>
    </p:spTree>
    <p:extLst>
      <p:ext uri="{BB962C8B-B14F-4D97-AF65-F5344CB8AC3E}">
        <p14:creationId xmlns:p14="http://schemas.microsoft.com/office/powerpoint/2010/main" val="399341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2904EB8-BF36-4453-9F9D-88BC97409FB1}"/>
              </a:ext>
            </a:extLst>
          </p:cNvPr>
          <p:cNvPicPr>
            <a:picLocks noChangeAspect="1"/>
          </p:cNvPicPr>
          <p:nvPr/>
        </p:nvPicPr>
        <p:blipFill>
          <a:blip r:embed="rId3"/>
          <a:stretch>
            <a:fillRect/>
          </a:stretch>
        </p:blipFill>
        <p:spPr>
          <a:xfrm>
            <a:off x="1533773" y="1696279"/>
            <a:ext cx="9124453" cy="3260034"/>
          </a:xfrm>
          <a:prstGeom prst="rect">
            <a:avLst/>
          </a:prstGeom>
        </p:spPr>
      </p:pic>
    </p:spTree>
    <p:extLst>
      <p:ext uri="{BB962C8B-B14F-4D97-AF65-F5344CB8AC3E}">
        <p14:creationId xmlns:p14="http://schemas.microsoft.com/office/powerpoint/2010/main" val="6686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257D4EF-BEB8-45BB-A46C-06896B24BB7D}"/>
              </a:ext>
            </a:extLst>
          </p:cNvPr>
          <p:cNvPicPr>
            <a:picLocks noChangeAspect="1"/>
          </p:cNvPicPr>
          <p:nvPr/>
        </p:nvPicPr>
        <p:blipFill>
          <a:blip r:embed="rId3"/>
          <a:stretch>
            <a:fillRect/>
          </a:stretch>
        </p:blipFill>
        <p:spPr>
          <a:xfrm>
            <a:off x="4372404" y="0"/>
            <a:ext cx="3447191" cy="6858000"/>
          </a:xfrm>
          <a:prstGeom prst="rect">
            <a:avLst/>
          </a:prstGeom>
        </p:spPr>
      </p:pic>
    </p:spTree>
    <p:extLst>
      <p:ext uri="{BB962C8B-B14F-4D97-AF65-F5344CB8AC3E}">
        <p14:creationId xmlns:p14="http://schemas.microsoft.com/office/powerpoint/2010/main" val="92061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67D47CD-66FD-4DC2-AD61-EBA25F5FBDC0}"/>
              </a:ext>
            </a:extLst>
          </p:cNvPr>
          <p:cNvPicPr>
            <a:picLocks noChangeAspect="1"/>
          </p:cNvPicPr>
          <p:nvPr/>
        </p:nvPicPr>
        <p:blipFill>
          <a:blip r:embed="rId3"/>
          <a:stretch>
            <a:fillRect/>
          </a:stretch>
        </p:blipFill>
        <p:spPr>
          <a:xfrm>
            <a:off x="3061864" y="147179"/>
            <a:ext cx="6068272" cy="6563641"/>
          </a:xfrm>
          <a:prstGeom prst="rect">
            <a:avLst/>
          </a:prstGeom>
        </p:spPr>
      </p:pic>
    </p:spTree>
    <p:extLst>
      <p:ext uri="{BB962C8B-B14F-4D97-AF65-F5344CB8AC3E}">
        <p14:creationId xmlns:p14="http://schemas.microsoft.com/office/powerpoint/2010/main" val="31313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2BFBFBC-D443-4D5D-899C-A01485B60210}"/>
              </a:ext>
            </a:extLst>
          </p:cNvPr>
          <p:cNvPicPr>
            <a:picLocks noChangeAspect="1"/>
          </p:cNvPicPr>
          <p:nvPr/>
        </p:nvPicPr>
        <p:blipFill>
          <a:blip r:embed="rId3"/>
          <a:stretch>
            <a:fillRect/>
          </a:stretch>
        </p:blipFill>
        <p:spPr>
          <a:xfrm>
            <a:off x="3354658" y="0"/>
            <a:ext cx="5482683" cy="6858000"/>
          </a:xfrm>
          <a:prstGeom prst="rect">
            <a:avLst/>
          </a:prstGeom>
        </p:spPr>
      </p:pic>
    </p:spTree>
    <p:extLst>
      <p:ext uri="{BB962C8B-B14F-4D97-AF65-F5344CB8AC3E}">
        <p14:creationId xmlns:p14="http://schemas.microsoft.com/office/powerpoint/2010/main" val="28733861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1093</Words>
  <Application>Microsoft Office PowerPoint</Application>
  <PresentationFormat>Широкоэкранный</PresentationFormat>
  <Paragraphs>56</Paragraphs>
  <Slides>20</Slides>
  <Notes>16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Calibri Light</vt:lpstr>
      <vt:lpstr>Тема Office</vt:lpstr>
      <vt:lpstr>Квиз-бот в мессенджере Телеграм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Telminov Vyacheslav (EnelRussia HQ)</dc:creator>
  <cp:lastModifiedBy>Telminov Vyacheslav (EnelRussia HQ)</cp:lastModifiedBy>
  <cp:revision>9</cp:revision>
  <dcterms:created xsi:type="dcterms:W3CDTF">2022-01-13T13:31:55Z</dcterms:created>
  <dcterms:modified xsi:type="dcterms:W3CDTF">2022-01-18T09:07:14Z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183ae1-726f-4969-b787-1995b26b5e2f_Enabled">
    <vt:lpwstr>True</vt:lpwstr>
  </property>
  <property fmtid="{D5CDD505-2E9C-101B-9397-08002B2CF9AE}" pid="3" name="MSIP_Label_00183ae1-726f-4969-b787-1995b26b5e2f_SiteId">
    <vt:lpwstr>d539d4bf-5610-471a-afc2-1c76685cfefa</vt:lpwstr>
  </property>
  <property fmtid="{D5CDD505-2E9C-101B-9397-08002B2CF9AE}" pid="4" name="MSIP_Label_00183ae1-726f-4969-b787-1995b26b5e2f_Owner">
    <vt:lpwstr>Vyacheslav.Telminov@enel.com</vt:lpwstr>
  </property>
  <property fmtid="{D5CDD505-2E9C-101B-9397-08002B2CF9AE}" pid="5" name="MSIP_Label_00183ae1-726f-4969-b787-1995b26b5e2f_SetDate">
    <vt:lpwstr>2022-01-13T15:44:18.3118681Z</vt:lpwstr>
  </property>
  <property fmtid="{D5CDD505-2E9C-101B-9397-08002B2CF9AE}" pid="6" name="MSIP_Label_00183ae1-726f-4969-b787-1995b26b5e2f_Name">
    <vt:lpwstr>Internal</vt:lpwstr>
  </property>
  <property fmtid="{D5CDD505-2E9C-101B-9397-08002B2CF9AE}" pid="7" name="MSIP_Label_00183ae1-726f-4969-b787-1995b26b5e2f_Application">
    <vt:lpwstr>Microsoft Azure Information Protection</vt:lpwstr>
  </property>
  <property fmtid="{D5CDD505-2E9C-101B-9397-08002B2CF9AE}" pid="8" name="MSIP_Label_00183ae1-726f-4969-b787-1995b26b5e2f_ActionId">
    <vt:lpwstr>3e2ee707-c6d0-4fae-99f7-d7f3b64cd451</vt:lpwstr>
  </property>
  <property fmtid="{D5CDD505-2E9C-101B-9397-08002B2CF9AE}" pid="9" name="MSIP_Label_00183ae1-726f-4969-b787-1995b26b5e2f_Extended_MSFT_Method">
    <vt:lpwstr>Automatic</vt:lpwstr>
  </property>
  <property fmtid="{D5CDD505-2E9C-101B-9397-08002B2CF9AE}" pid="10" name="MSIP_Label_797ad33d-ed35-43c0-b526-22bc83c17deb_Enabled">
    <vt:lpwstr>True</vt:lpwstr>
  </property>
  <property fmtid="{D5CDD505-2E9C-101B-9397-08002B2CF9AE}" pid="11" name="MSIP_Label_797ad33d-ed35-43c0-b526-22bc83c17deb_SiteId">
    <vt:lpwstr>d539d4bf-5610-471a-afc2-1c76685cfefa</vt:lpwstr>
  </property>
  <property fmtid="{D5CDD505-2E9C-101B-9397-08002B2CF9AE}" pid="12" name="MSIP_Label_797ad33d-ed35-43c0-b526-22bc83c17deb_Owner">
    <vt:lpwstr>Vyacheslav.Telminov@enel.com</vt:lpwstr>
  </property>
  <property fmtid="{D5CDD505-2E9C-101B-9397-08002B2CF9AE}" pid="13" name="MSIP_Label_797ad33d-ed35-43c0-b526-22bc83c17deb_SetDate">
    <vt:lpwstr>2022-01-13T15:44:18.3118681Z</vt:lpwstr>
  </property>
  <property fmtid="{D5CDD505-2E9C-101B-9397-08002B2CF9AE}" pid="14" name="MSIP_Label_797ad33d-ed35-43c0-b526-22bc83c17deb_Name">
    <vt:lpwstr>Not Encrypted</vt:lpwstr>
  </property>
  <property fmtid="{D5CDD505-2E9C-101B-9397-08002B2CF9AE}" pid="15" name="MSIP_Label_797ad33d-ed35-43c0-b526-22bc83c17deb_Application">
    <vt:lpwstr>Microsoft Azure Information Protection</vt:lpwstr>
  </property>
  <property fmtid="{D5CDD505-2E9C-101B-9397-08002B2CF9AE}" pid="16" name="MSIP_Label_797ad33d-ed35-43c0-b526-22bc83c17deb_ActionId">
    <vt:lpwstr>3e2ee707-c6d0-4fae-99f7-d7f3b64cd451</vt:lpwstr>
  </property>
  <property fmtid="{D5CDD505-2E9C-101B-9397-08002B2CF9AE}" pid="17" name="MSIP_Label_797ad33d-ed35-43c0-b526-22bc83c17deb_Parent">
    <vt:lpwstr>00183ae1-726f-4969-b787-1995b26b5e2f</vt:lpwstr>
  </property>
  <property fmtid="{D5CDD505-2E9C-101B-9397-08002B2CF9AE}" pid="18" name="MSIP_Label_797ad33d-ed35-43c0-b526-22bc83c17deb_Extended_MSFT_Method">
    <vt:lpwstr>Automatic</vt:lpwstr>
  </property>
  <property fmtid="{D5CDD505-2E9C-101B-9397-08002B2CF9AE}" pid="19" name="Sensitivity">
    <vt:lpwstr>Internal Not Encrypted</vt:lpwstr>
  </property>
</Properties>
</file>